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7"/>
  </p:notesMasterIdLst>
  <p:handoutMasterIdLst>
    <p:handoutMasterId r:id="rId126"/>
  </p:handoutMasterIdLst>
  <p:sldIdLst>
    <p:sldId id="920" r:id="rId5"/>
    <p:sldId id="415" r:id="rId6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760" r:id="rId16"/>
    <p:sldId id="432" r:id="rId17"/>
    <p:sldId id="434" r:id="rId18"/>
    <p:sldId id="433" r:id="rId19"/>
    <p:sldId id="435" r:id="rId20"/>
    <p:sldId id="436" r:id="rId21"/>
    <p:sldId id="439" r:id="rId22"/>
    <p:sldId id="546" r:id="rId23"/>
    <p:sldId id="442" r:id="rId24"/>
    <p:sldId id="761" r:id="rId25"/>
    <p:sldId id="762" r:id="rId26"/>
    <p:sldId id="763" r:id="rId27"/>
    <p:sldId id="764" r:id="rId28"/>
    <p:sldId id="795" r:id="rId29"/>
    <p:sldId id="765" r:id="rId30"/>
    <p:sldId id="766" r:id="rId31"/>
    <p:sldId id="444" r:id="rId32"/>
    <p:sldId id="445" r:id="rId33"/>
    <p:sldId id="446" r:id="rId34"/>
    <p:sldId id="448" r:id="rId35"/>
    <p:sldId id="1175" r:id="rId36"/>
    <p:sldId id="449" r:id="rId37"/>
    <p:sldId id="451" r:id="rId38"/>
    <p:sldId id="549" r:id="rId39"/>
    <p:sldId id="1177" r:id="rId40"/>
    <p:sldId id="1180" r:id="rId41"/>
    <p:sldId id="1181" r:id="rId42"/>
    <p:sldId id="1182" r:id="rId43"/>
    <p:sldId id="1183" r:id="rId44"/>
    <p:sldId id="1184" r:id="rId45"/>
    <p:sldId id="1185" r:id="rId46"/>
    <p:sldId id="1186" r:id="rId47"/>
    <p:sldId id="1187" r:id="rId48"/>
    <p:sldId id="1188" r:id="rId49"/>
    <p:sldId id="1189" r:id="rId50"/>
    <p:sldId id="1190" r:id="rId51"/>
    <p:sldId id="1191" r:id="rId52"/>
    <p:sldId id="1192" r:id="rId53"/>
    <p:sldId id="1193" r:id="rId54"/>
    <p:sldId id="1194" r:id="rId55"/>
    <p:sldId id="1195" r:id="rId56"/>
    <p:sldId id="1196" r:id="rId57"/>
    <p:sldId id="1197" r:id="rId58"/>
    <p:sldId id="1198" r:id="rId59"/>
    <p:sldId id="1199" r:id="rId60"/>
    <p:sldId id="1200" r:id="rId61"/>
    <p:sldId id="1201" r:id="rId62"/>
    <p:sldId id="1202" r:id="rId63"/>
    <p:sldId id="1203" r:id="rId64"/>
    <p:sldId id="1204" r:id="rId65"/>
    <p:sldId id="1205" r:id="rId66"/>
    <p:sldId id="1206" r:id="rId67"/>
    <p:sldId id="1207" r:id="rId68"/>
    <p:sldId id="1208" r:id="rId69"/>
    <p:sldId id="1209" r:id="rId70"/>
    <p:sldId id="1210" r:id="rId71"/>
    <p:sldId id="1211" r:id="rId72"/>
    <p:sldId id="1212" r:id="rId73"/>
    <p:sldId id="1213" r:id="rId74"/>
    <p:sldId id="1214" r:id="rId75"/>
    <p:sldId id="1215" r:id="rId76"/>
    <p:sldId id="1216" r:id="rId77"/>
    <p:sldId id="1217" r:id="rId78"/>
    <p:sldId id="1218" r:id="rId79"/>
    <p:sldId id="1219" r:id="rId80"/>
    <p:sldId id="1220" r:id="rId81"/>
    <p:sldId id="1221" r:id="rId82"/>
    <p:sldId id="1222" r:id="rId83"/>
    <p:sldId id="1223" r:id="rId84"/>
    <p:sldId id="1224" r:id="rId85"/>
    <p:sldId id="1225" r:id="rId86"/>
    <p:sldId id="1226" r:id="rId87"/>
    <p:sldId id="1227" r:id="rId88"/>
    <p:sldId id="1228" r:id="rId89"/>
    <p:sldId id="1229" r:id="rId90"/>
    <p:sldId id="1230" r:id="rId91"/>
    <p:sldId id="1231" r:id="rId92"/>
    <p:sldId id="1232" r:id="rId93"/>
    <p:sldId id="1233" r:id="rId94"/>
    <p:sldId id="1234" r:id="rId95"/>
    <p:sldId id="1235" r:id="rId96"/>
    <p:sldId id="1236" r:id="rId97"/>
    <p:sldId id="1237" r:id="rId98"/>
    <p:sldId id="1238" r:id="rId99"/>
    <p:sldId id="1239" r:id="rId100"/>
    <p:sldId id="1240" r:id="rId101"/>
    <p:sldId id="1241" r:id="rId102"/>
    <p:sldId id="1242" r:id="rId103"/>
    <p:sldId id="1243" r:id="rId104"/>
    <p:sldId id="1244" r:id="rId105"/>
    <p:sldId id="1245" r:id="rId106"/>
    <p:sldId id="1246" r:id="rId107"/>
    <p:sldId id="1247" r:id="rId108"/>
    <p:sldId id="1248" r:id="rId109"/>
    <p:sldId id="1249" r:id="rId110"/>
    <p:sldId id="1250" r:id="rId111"/>
    <p:sldId id="1251" r:id="rId112"/>
    <p:sldId id="1252" r:id="rId113"/>
    <p:sldId id="1253" r:id="rId114"/>
    <p:sldId id="1254" r:id="rId115"/>
    <p:sldId id="1255" r:id="rId116"/>
    <p:sldId id="1256" r:id="rId117"/>
    <p:sldId id="1257" r:id="rId118"/>
    <p:sldId id="1258" r:id="rId119"/>
    <p:sldId id="1259" r:id="rId120"/>
    <p:sldId id="1260" r:id="rId121"/>
    <p:sldId id="1261" r:id="rId122"/>
    <p:sldId id="1262" r:id="rId123"/>
    <p:sldId id="1263" r:id="rId124"/>
    <p:sldId id="1264" r:id="rId125"/>
  </p:sldIdLst>
  <p:sldSz cx="9144000" cy="6858000" type="screen4x3"/>
  <p:notesSz cx="6858000" cy="9144000"/>
  <p:custDataLst>
    <p:tags r:id="rId13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8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9AF707"/>
    <a:srgbClr val="A8FE9C"/>
    <a:srgbClr val="C4FFF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83" d="100"/>
          <a:sy n="83" d="100"/>
        </p:scale>
        <p:origin x="-1182" y="-90"/>
      </p:cViewPr>
      <p:guideLst>
        <p:guide orient="horz" pos="2140"/>
        <p:guide pos="28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0" Type="http://schemas.openxmlformats.org/officeDocument/2006/relationships/tags" Target="tags/tag14.xml"/><Relationship Id="rId13" Type="http://schemas.openxmlformats.org/officeDocument/2006/relationships/slide" Target="slides/slide8.xml"/><Relationship Id="rId129" Type="http://schemas.openxmlformats.org/officeDocument/2006/relationships/tableStyles" Target="tableStyles.xml"/><Relationship Id="rId128" Type="http://schemas.openxmlformats.org/officeDocument/2006/relationships/viewProps" Target="viewProps.xml"/><Relationship Id="rId127" Type="http://schemas.openxmlformats.org/officeDocument/2006/relationships/presProps" Target="presProps.xml"/><Relationship Id="rId126" Type="http://schemas.openxmlformats.org/officeDocument/2006/relationships/handoutMaster" Target="handoutMasters/handoutMaster1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" Type="http://schemas.openxmlformats.org/officeDocument/2006/relationships/slide" Target="slides/slide7.xml"/><Relationship Id="rId119" Type="http://schemas.openxmlformats.org/officeDocument/2006/relationships/slide" Target="slides/slide114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110" Type="http://schemas.openxmlformats.org/officeDocument/2006/relationships/slide" Target="slides/slide105.xml"/><Relationship Id="rId11" Type="http://schemas.openxmlformats.org/officeDocument/2006/relationships/slide" Target="slides/slide6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68" name="Rectangle 4"/>
          <p:cNvSpPr>
            <a:spLocks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>
              <a:buNone/>
            </a:pP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3315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6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4403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4036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zh-CN" altLang="en-US" dirty="0"/>
              <a:t>原码、反码、补码表示分别示于下图。与原码、反码不同</a:t>
            </a:r>
            <a:r>
              <a:rPr lang="en-US" altLang="zh-CN" dirty="0"/>
              <a:t>,</a:t>
            </a:r>
            <a:r>
              <a:rPr lang="zh-CN" altLang="en-US" dirty="0"/>
              <a:t>在补码表示中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en-US" altLang="zh-CN" dirty="0"/>
              <a:t>0</a:t>
            </a:r>
            <a:r>
              <a:rPr lang="en-US" altLang="zh-CN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只有一种形式</a:t>
            </a:r>
            <a:r>
              <a:rPr lang="en-US" altLang="zh-CN" dirty="0"/>
              <a:t>,</a:t>
            </a:r>
            <a:r>
              <a:rPr lang="zh-CN" altLang="en-US" dirty="0"/>
              <a:t>且用补码表示负数时范围可到－</a:t>
            </a:r>
            <a:r>
              <a:rPr lang="en-US" altLang="zh-CN" dirty="0"/>
              <a:t>2n </a:t>
            </a:r>
            <a:r>
              <a:rPr lang="zh-CN" altLang="en-US" dirty="0"/>
              <a:t>。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22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zh-CN" altLang="en-US" dirty="0"/>
              <a:t>二进制真值</a:t>
            </a:r>
            <a:r>
              <a:rPr lang="zh-CN" altLang="en-US" i="1" dirty="0"/>
              <a:t>ｘ</a:t>
            </a:r>
            <a:r>
              <a:rPr lang="zh-CN" altLang="en-US" dirty="0"/>
              <a:t>及其诸码值列于下表</a:t>
            </a:r>
            <a:r>
              <a:rPr lang="en-US" altLang="zh-CN" dirty="0"/>
              <a:t>,</a:t>
            </a:r>
            <a:r>
              <a:rPr lang="zh-CN" altLang="en-US" dirty="0"/>
              <a:t>其中</a:t>
            </a:r>
            <a:r>
              <a:rPr lang="en-US" altLang="zh-CN" dirty="0"/>
              <a:t>0</a:t>
            </a:r>
            <a:r>
              <a:rPr lang="zh-CN" altLang="en-US" dirty="0"/>
              <a:t>在</a:t>
            </a:r>
            <a:r>
              <a:rPr lang="en-US" altLang="zh-CN" dirty="0"/>
              <a:t>[</a:t>
            </a:r>
            <a:r>
              <a:rPr lang="zh-CN" altLang="en-US" i="1" dirty="0"/>
              <a:t>ｘ</a:t>
            </a:r>
            <a:r>
              <a:rPr lang="en-US" altLang="zh-CN" dirty="0"/>
              <a:t>]</a:t>
            </a:r>
            <a:r>
              <a:rPr lang="zh-CN" altLang="en-US" dirty="0"/>
              <a:t>原，</a:t>
            </a:r>
            <a:r>
              <a:rPr lang="en-US" altLang="zh-CN" dirty="0"/>
              <a:t>[</a:t>
            </a:r>
            <a:r>
              <a:rPr lang="zh-CN" altLang="en-US" i="1" dirty="0"/>
              <a:t>ｘ</a:t>
            </a:r>
            <a:r>
              <a:rPr lang="en-US" altLang="zh-CN" dirty="0"/>
              <a:t>]</a:t>
            </a:r>
            <a:r>
              <a:rPr lang="zh-CN" altLang="en-US" dirty="0"/>
              <a:t>反中有两种表示。由表中数据可知</a:t>
            </a:r>
            <a:r>
              <a:rPr lang="en-US" altLang="zh-CN" dirty="0"/>
              <a:t>,</a:t>
            </a:r>
            <a:r>
              <a:rPr lang="zh-CN" altLang="en-US" dirty="0"/>
              <a:t>补码值与移码值差别仅在于符号位不同。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4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algn="ctr" eaLnBrk="1" hangingPunct="1"/>
            <a:r>
              <a:rPr lang="en-US" altLang="zh-CN" sz="700" dirty="0"/>
              <a:t>E=e+128</a:t>
            </a:r>
            <a:endParaRPr lang="en-US" altLang="zh-CN" sz="7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74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69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24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29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6387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8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3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340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38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6388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en-US" altLang="zh-CN" dirty="0"/>
              <a:t>675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r>
              <a:rPr lang="en-US" altLang="zh-CN" dirty="0"/>
              <a:t>675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7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17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marL="228600" lvl="0" indent="-228600" eaLnBrk="1" hangingPunct="1">
              <a:buFontTx/>
              <a:buAutoNum type="arabicPeriod"/>
            </a:pPr>
            <a:r>
              <a:rPr lang="zh-CN" altLang="en-US" dirty="0"/>
              <a:t>商小于１，被除数小于除数；</a:t>
            </a:r>
            <a:endParaRPr lang="zh-CN" altLang="en-US" dirty="0"/>
          </a:p>
          <a:p>
            <a:pPr marL="228600" lvl="0" indent="-228600" eaLnBrk="1" hangingPunct="1">
              <a:buFontTx/>
              <a:buAutoNum type="arabicPeriod"/>
            </a:pPr>
            <a:r>
              <a:rPr lang="zh-CN" altLang="en-US" dirty="0"/>
              <a:t>除数不能为０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marL="228600" lvl="0" indent="-228600" eaLnBrk="1" hangingPunct="1">
              <a:buFontTx/>
              <a:buAutoNum type="arabicPeriod"/>
            </a:pPr>
            <a:r>
              <a:rPr lang="zh-CN" altLang="en-US" dirty="0"/>
              <a:t>商小于１，被除数小于除数；</a:t>
            </a:r>
            <a:endParaRPr lang="zh-CN" altLang="en-US" dirty="0"/>
          </a:p>
          <a:p>
            <a:pPr marL="228600" lvl="0" indent="-228600" eaLnBrk="1" hangingPunct="1">
              <a:buFontTx/>
              <a:buAutoNum type="arabicPeriod"/>
            </a:pPr>
            <a:r>
              <a:rPr lang="zh-CN" altLang="en-US" dirty="0"/>
              <a:t>除数不能为０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marL="228600" lvl="0" indent="-228600" eaLnBrk="1" hangingPunct="1">
              <a:buFontTx/>
              <a:buAutoNum type="arabicPeriod"/>
            </a:pPr>
            <a:r>
              <a:rPr lang="zh-CN" altLang="en-US" dirty="0"/>
              <a:t>商小于１，被除数小于除数；</a:t>
            </a:r>
            <a:endParaRPr lang="zh-CN" altLang="en-US" dirty="0"/>
          </a:p>
          <a:p>
            <a:pPr marL="228600" lvl="0" indent="-228600" eaLnBrk="1" hangingPunct="1">
              <a:buFontTx/>
              <a:buAutoNum type="arabicPeriod"/>
            </a:pPr>
            <a:r>
              <a:rPr lang="zh-CN" altLang="en-US" dirty="0"/>
              <a:t>除数不能为０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TextEdit="1"/>
          </p:cNvSpPr>
          <p:nvPr>
            <p:ph type="sldImg"/>
          </p:nvPr>
        </p:nvSpPr>
        <p:spPr/>
      </p:sp>
      <p:sp>
        <p:nvSpPr>
          <p:cNvPr id="13314" name="文本占位符 2"/>
          <p:cNvSpPr/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幻灯片图像占位符 1"/>
          <p:cNvSpPr>
            <a:spLocks noTextEdit="1"/>
          </p:cNvSpPr>
          <p:nvPr>
            <p:ph type="sldImg"/>
          </p:nvPr>
        </p:nvSpPr>
        <p:spPr/>
      </p:sp>
      <p:sp>
        <p:nvSpPr>
          <p:cNvPr id="20482" name="文本占位符 2"/>
          <p:cNvSpPr/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TextEdit="1"/>
          </p:cNvSpPr>
          <p:nvPr>
            <p:ph type="sldImg"/>
          </p:nvPr>
        </p:nvSpPr>
        <p:spPr/>
      </p:sp>
      <p:sp>
        <p:nvSpPr>
          <p:cNvPr id="26626" name="文本占位符 2"/>
          <p:cNvSpPr/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3315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6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4579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0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6627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628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8675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6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5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253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2560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8675" name="日期占位符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676" name="灯片编号占位符 4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3379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3796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3993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Rectangle 3"/>
          <p:cNvSpPr txBox="1">
            <a:spLocks noGrp="1"/>
          </p:cNvSpPr>
          <p:nvPr>
            <p:ph type="dt" sz="half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p>
            <a:pPr lvl="0" algn="r"/>
            <a:fld id="{BB962C8B-B14F-4D97-AF65-F5344CB8AC3E}" type="datetime1"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9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1988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99" name="Group 8"/>
          <p:cNvGrpSpPr/>
          <p:nvPr/>
        </p:nvGrpSpPr>
        <p:grpSpPr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3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6230" y="466725"/>
            <a:ext cx="8515985" cy="2133600"/>
          </a:xfrm>
        </p:spPr>
        <p:txBody>
          <a:bodyPr anchor="t" anchorCtr="0"/>
          <a:lstStyle>
            <a:lvl1pPr algn="r">
              <a:defRPr sz="4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7310"/>
            <a:ext cx="8229600" cy="440182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47" name="Group 8"/>
          <p:cNvGrpSpPr/>
          <p:nvPr/>
        </p:nvGrpSpPr>
        <p:grpSpPr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3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6230" y="466725"/>
            <a:ext cx="8515985" cy="2133600"/>
          </a:xfrm>
        </p:spPr>
        <p:txBody>
          <a:bodyPr anchor="t" anchorCtr="0"/>
          <a:lstStyle>
            <a:lvl1pPr algn="r">
              <a:defRPr sz="4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400"/>
            <a:ext cx="7543800" cy="1295400"/>
          </a:xfrm>
        </p:spPr>
        <p:txBody>
          <a:bodyPr vert="horz" anchor="t" anchorCtr="0"/>
          <a:lstStyle>
            <a:lvl1pPr>
              <a:defRPr>
                <a:solidFill>
                  <a:srgbClr val="FF00FF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t" anchorCtr="0"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400"/>
            <a:ext cx="7543800" cy="1295400"/>
          </a:xfrm>
        </p:spPr>
        <p:txBody>
          <a:bodyPr vert="horz" anchor="t" anchorCtr="0"/>
          <a:lstStyle>
            <a:lvl1pPr>
              <a:defRPr>
                <a:solidFill>
                  <a:srgbClr val="FF00FF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ctr" anchorCtr="0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00860" y="5367655"/>
            <a:ext cx="5478145" cy="80454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7310"/>
            <a:ext cx="8229600" cy="440182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195" name="Group 8"/>
          <p:cNvGrpSpPr/>
          <p:nvPr/>
        </p:nvGrpSpPr>
        <p:grpSpPr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3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6230" y="466725"/>
            <a:ext cx="8515985" cy="2133600"/>
          </a:xfrm>
        </p:spPr>
        <p:txBody>
          <a:bodyPr anchor="t" anchorCtr="0"/>
          <a:lstStyle>
            <a:lvl1pPr algn="r">
              <a:defRPr sz="4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400"/>
            <a:ext cx="7543800" cy="1295400"/>
          </a:xfrm>
        </p:spPr>
        <p:txBody>
          <a:bodyPr vert="horz" anchor="t" anchorCtr="0"/>
          <a:lstStyle>
            <a:lvl1pPr>
              <a:defRPr>
                <a:solidFill>
                  <a:srgbClr val="FF00FF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t" anchorCtr="0"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ctr" anchorCtr="0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00860" y="5367655"/>
            <a:ext cx="5478145" cy="80454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7310"/>
            <a:ext cx="8229600" cy="440182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t" anchorCtr="0"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ctr" anchorCtr="0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00860" y="5367655"/>
            <a:ext cx="5478145" cy="80454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/>
          </p:cNvSpPr>
          <p:nvPr>
            <p:ph type="body"/>
          </p:nvPr>
        </p:nvSpPr>
        <p:spPr>
          <a:xfrm>
            <a:off x="457200" y="1327150"/>
            <a:ext cx="8229600" cy="44116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47345"/>
            <a:r>
              <a:rPr lang="zh-CN" altLang="en-US" dirty="0"/>
              <a:t>第二级</a:t>
            </a:r>
            <a:endParaRPr lang="zh-CN" altLang="en-US" dirty="0"/>
          </a:p>
          <a:p>
            <a:pPr lvl="2" indent="-293370"/>
            <a:r>
              <a:rPr lang="zh-CN" altLang="en-US" dirty="0"/>
              <a:t>第三级</a:t>
            </a:r>
            <a:endParaRPr lang="zh-CN" altLang="en-US" dirty="0"/>
          </a:p>
          <a:p>
            <a:pPr lvl="3" indent="-292100"/>
            <a:r>
              <a:rPr lang="zh-CN" altLang="en-US" dirty="0"/>
              <a:t>第四级</a:t>
            </a:r>
            <a:endParaRPr lang="zh-CN" altLang="en-US" dirty="0"/>
          </a:p>
          <a:p>
            <a:pPr lvl="4" indent="-316230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029" name="Group 8"/>
          <p:cNvGrpSpPr/>
          <p:nvPr/>
        </p:nvGrpSpPr>
        <p:grpSpPr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6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6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6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6" cy="7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6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6" cy="7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6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FF00FF"/>
          </a:solidFill>
          <a:latin typeface="黑体" panose="02010609060101010101" charset="-122"/>
          <a:ea typeface="黑体" panose="02010609060101010101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6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8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Rectangle 4"/>
          <p:cNvSpPr>
            <a:spLocks noGrp="1"/>
          </p:cNvSpPr>
          <p:nvPr>
            <p:ph type="body"/>
          </p:nvPr>
        </p:nvSpPr>
        <p:spPr>
          <a:xfrm>
            <a:off x="457200" y="1327150"/>
            <a:ext cx="8229600" cy="44116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47345"/>
            <a:r>
              <a:rPr lang="zh-CN" altLang="en-US" dirty="0"/>
              <a:t>第二级</a:t>
            </a:r>
            <a:endParaRPr lang="zh-CN" altLang="en-US" dirty="0"/>
          </a:p>
          <a:p>
            <a:pPr lvl="2" indent="-293370"/>
            <a:r>
              <a:rPr lang="zh-CN" altLang="en-US" dirty="0"/>
              <a:t>第三级</a:t>
            </a:r>
            <a:endParaRPr lang="zh-CN" altLang="en-US" dirty="0"/>
          </a:p>
          <a:p>
            <a:pPr lvl="3" indent="-292100"/>
            <a:r>
              <a:rPr lang="zh-CN" altLang="en-US" dirty="0"/>
              <a:t>第四级</a:t>
            </a:r>
            <a:endParaRPr lang="zh-CN" altLang="en-US" dirty="0"/>
          </a:p>
          <a:p>
            <a:pPr lvl="4" indent="-316230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2053" name="Group 8"/>
          <p:cNvGrpSpPr/>
          <p:nvPr/>
        </p:nvGrpSpPr>
        <p:grpSpPr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6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6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6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6" cy="7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6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6" cy="7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6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FF00FF"/>
          </a:solidFill>
          <a:latin typeface="黑体" panose="02010609060101010101" charset="-122"/>
          <a:ea typeface="黑体" panose="02010609060101010101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6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8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6" name="Rectangle 4"/>
          <p:cNvSpPr>
            <a:spLocks noGrp="1"/>
          </p:cNvSpPr>
          <p:nvPr>
            <p:ph type="body"/>
          </p:nvPr>
        </p:nvSpPr>
        <p:spPr>
          <a:xfrm>
            <a:off x="457200" y="1327150"/>
            <a:ext cx="8229600" cy="44116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47345"/>
            <a:r>
              <a:rPr lang="zh-CN" altLang="en-US" dirty="0"/>
              <a:t>第二级</a:t>
            </a:r>
            <a:endParaRPr lang="zh-CN" altLang="en-US" dirty="0"/>
          </a:p>
          <a:p>
            <a:pPr lvl="2" indent="-293370"/>
            <a:r>
              <a:rPr lang="zh-CN" altLang="en-US" dirty="0"/>
              <a:t>第三级</a:t>
            </a:r>
            <a:endParaRPr lang="zh-CN" altLang="en-US" dirty="0"/>
          </a:p>
          <a:p>
            <a:pPr lvl="3" indent="-292100"/>
            <a:r>
              <a:rPr lang="zh-CN" altLang="en-US" dirty="0"/>
              <a:t>第四级</a:t>
            </a:r>
            <a:endParaRPr lang="zh-CN" altLang="en-US" dirty="0"/>
          </a:p>
          <a:p>
            <a:pPr lvl="4" indent="-316230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3077" name="Group 8"/>
          <p:cNvGrpSpPr/>
          <p:nvPr/>
        </p:nvGrpSpPr>
        <p:grpSpPr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6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6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6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6" cy="7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6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6" cy="7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6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 b="1">
          <a:solidFill>
            <a:srgbClr val="FF00FF"/>
          </a:solidFill>
          <a:latin typeface="黑体" panose="02010609060101010101" charset="-122"/>
          <a:ea typeface="黑体" panose="02010609060101010101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600" b="1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8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4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7.bin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46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43.wmf"/><Relationship Id="rId11" Type="http://schemas.openxmlformats.org/officeDocument/2006/relationships/vmlDrawing" Target="../drawings/vmlDrawing13.vml"/><Relationship Id="rId10" Type="http://schemas.openxmlformats.org/officeDocument/2006/relationships/slideLayout" Target="../slideLayouts/slideLayout1.xml"/><Relationship Id="rId1" Type="http://schemas.openxmlformats.org/officeDocument/2006/relationships/oleObject" Target="../embeddings/oleObject18.bin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tags" Target="../tags/tag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3.bin"/><Relationship Id="rId2" Type="http://schemas.openxmlformats.org/officeDocument/2006/relationships/tags" Target="../tags/tag3.xml"/><Relationship Id="rId1" Type="http://schemas.openxmlformats.org/officeDocument/2006/relationships/image" Target="../media/image1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Relationship Id="rId3" Type="http://schemas.openxmlformats.org/officeDocument/2006/relationships/tags" Target="../tags/tag5.xml"/><Relationship Id="rId2" Type="http://schemas.openxmlformats.org/officeDocument/2006/relationships/image" Target="../media/image22.png"/><Relationship Id="rId1" Type="http://schemas.openxmlformats.org/officeDocument/2006/relationships/tags" Target="../tags/tag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5.bin"/><Relationship Id="rId2" Type="http://schemas.openxmlformats.org/officeDocument/2006/relationships/image" Target="NULL" TargetMode="External"/><Relationship Id="rId1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6.xml"/></Relationships>
</file>

<file path=ppt/slides/_rels/slide8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27.wmf"/><Relationship Id="rId2" Type="http://schemas.openxmlformats.org/officeDocument/2006/relationships/oleObject" Target="../embeddings/oleObject6.bin"/><Relationship Id="rId1" Type="http://schemas.openxmlformats.org/officeDocument/2006/relationships/tags" Target="../tags/tag7.xml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8.bin"/></Relationships>
</file>

<file path=ppt/slides/_rels/slide8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oleObject" Target="../embeddings/oleObject10.bin"/><Relationship Id="rId4" Type="http://schemas.openxmlformats.org/officeDocument/2006/relationships/tags" Target="../tags/tag9.xml"/><Relationship Id="rId3" Type="http://schemas.openxmlformats.org/officeDocument/2006/relationships/image" Target="../media/image27.wmf"/><Relationship Id="rId2" Type="http://schemas.openxmlformats.org/officeDocument/2006/relationships/oleObject" Target="../embeddings/oleObject9.bin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1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hyperlink" Target="2.13.swf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2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41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8.wmf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1.xml"/><Relationship Id="rId1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6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 wrap="square" lIns="91440" tIns="45720" rIns="91440" bIns="45720" anchor="b" anchorCtr="0"/>
          <a:p>
            <a:r>
              <a:rPr lang="zh-CN" altLang="en-US" dirty="0">
                <a:sym typeface="+mn-ea"/>
              </a:rPr>
              <a:t>第二章 运算方法和运算器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3554" name="日期占位符 4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5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pic>
        <p:nvPicPr>
          <p:cNvPr id="23556" name="图片 8" descr="t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7913"/>
            <a:ext cx="3698875" cy="578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870325" y="1444625"/>
            <a:ext cx="4881563" cy="45227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问题： 运算器</a:t>
            </a:r>
            <a:endParaRPr lang="zh-CN" altLang="en-US" sz="240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能实现哪些算术逻辑运算</a:t>
            </a:r>
            <a:endParaRPr lang="zh-CN" altLang="en-US" sz="240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如何实现算术逻辑运算？</a:t>
            </a:r>
            <a:endParaRPr lang="zh-CN" altLang="en-US" sz="2400" noProof="1" dirty="0"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它的内部结构如何？</a:t>
            </a:r>
            <a:endParaRPr lang="zh-CN" altLang="en-US" sz="240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如何快速且高效运算？</a:t>
            </a:r>
            <a:endParaRPr lang="zh-CN" altLang="en-US" sz="2400" noProof="1" dirty="0"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如果出现特殊运算操作数或特殊运算结果怎么办？</a:t>
            </a:r>
            <a:endParaRPr lang="zh-CN" altLang="en-US" sz="240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……</a:t>
            </a:r>
            <a:endParaRPr lang="en-US" altLang="zh-CN" sz="240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23558" name="文本框 1"/>
          <p:cNvSpPr txBox="1"/>
          <p:nvPr/>
        </p:nvSpPr>
        <p:spPr>
          <a:xfrm>
            <a:off x="4179888" y="922338"/>
            <a:ext cx="3027362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现代电子计算机：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数据格式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4580" name="Rectangle 3"/>
          <p:cNvSpPr>
            <a:spLocks noGrp="1"/>
          </p:cNvSpPr>
          <p:nvPr>
            <p:ph idx="1"/>
          </p:nvPr>
        </p:nvSpPr>
        <p:spPr>
          <a:xfrm>
            <a:off x="452438" y="1565275"/>
            <a:ext cx="8229600" cy="4411663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浮点表示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小数点位置随阶码不同而浮动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、格式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lang="en-US" altLang="zh-CN" sz="39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N=R</a:t>
            </a:r>
            <a:r>
              <a:rPr lang="en-US" altLang="zh-CN" sz="3900" baseline="30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en-US" altLang="zh-CN" sz="39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.M </a:t>
            </a:r>
            <a:endParaRPr lang="en-US" altLang="zh-CN" sz="39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</a:pPr>
            <a:endParaRPr lang="en-US" altLang="zh-CN" sz="39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</a:pPr>
            <a:endParaRPr lang="en-US" altLang="zh-CN" sz="39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、机器中表示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581" name="AutoShape 4"/>
          <p:cNvSpPr/>
          <p:nvPr/>
        </p:nvSpPr>
        <p:spPr>
          <a:xfrm>
            <a:off x="3446463" y="3975100"/>
            <a:ext cx="2840037" cy="533400"/>
          </a:xfrm>
          <a:prstGeom prst="wedgeRoundRectCallout">
            <a:avLst>
              <a:gd name="adj1" fmla="val -58745"/>
              <a:gd name="adj2" fmla="val -298333"/>
              <a:gd name="adj3" fmla="val 16667"/>
            </a:avLst>
          </a:prstGeom>
          <a:solidFill>
            <a:srgbClr val="FFFFC2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指数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（定点整数）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2" name="AutoShape 5"/>
          <p:cNvSpPr/>
          <p:nvPr/>
        </p:nvSpPr>
        <p:spPr>
          <a:xfrm>
            <a:off x="0" y="3314700"/>
            <a:ext cx="3336925" cy="914400"/>
          </a:xfrm>
          <a:prstGeom prst="wedgeRoundRectCallout">
            <a:avLst>
              <a:gd name="adj1" fmla="val 36875"/>
              <a:gd name="adj2" fmla="val -110069"/>
              <a:gd name="adj3" fmla="val 16667"/>
            </a:avLst>
          </a:prstGeom>
          <a:solidFill>
            <a:srgbClr val="FFFFC2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基数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R,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取固定的值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比如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隐含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表示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3" name="AutoShape 6"/>
          <p:cNvSpPr/>
          <p:nvPr/>
        </p:nvSpPr>
        <p:spPr>
          <a:xfrm>
            <a:off x="5892800" y="3124200"/>
            <a:ext cx="2789238" cy="609600"/>
          </a:xfrm>
          <a:prstGeom prst="wedgeRoundRectCallout">
            <a:avLst>
              <a:gd name="adj1" fmla="val -122449"/>
              <a:gd name="adj2" fmla="val -145519"/>
              <a:gd name="adj3" fmla="val 16667"/>
            </a:avLst>
          </a:prstGeom>
          <a:solidFill>
            <a:srgbClr val="FFFFC2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尾数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定点小数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440" name="Group 7"/>
          <p:cNvGrpSpPr/>
          <p:nvPr/>
        </p:nvGrpSpPr>
        <p:grpSpPr>
          <a:xfrm>
            <a:off x="827085" y="5105400"/>
            <a:ext cx="7010400" cy="762000"/>
            <a:chOff x="958" y="3216"/>
            <a:chExt cx="4416" cy="48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441" name="Rectangle 8"/>
            <p:cNvSpPr/>
            <p:nvPr/>
          </p:nvSpPr>
          <p:spPr>
            <a:xfrm>
              <a:off x="958" y="3216"/>
              <a:ext cx="4416" cy="480"/>
            </a:xfrm>
            <a:prstGeom prst="rect">
              <a:avLst/>
            </a:prstGeom>
            <a:grpFill/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p>
              <a:pPr algn="ctr" fontAlgn="base"/>
              <a:r>
                <a:rPr lang="zh-CN" altLang="en-US" sz="2400" b="1" strike="noStrike" noProof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阶符            阶码                     数符                    尾数   </a:t>
              </a:r>
              <a:endParaRPr lang="zh-CN" altLang="en-US" sz="2400" b="1" strike="noStrike" noProof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42" name="Line 9"/>
            <p:cNvSpPr/>
            <p:nvPr/>
          </p:nvSpPr>
          <p:spPr>
            <a:xfrm>
              <a:off x="1536" y="3216"/>
              <a:ext cx="0" cy="480"/>
            </a:xfrm>
            <a:prstGeom prst="line">
              <a:avLst/>
            </a:prstGeom>
            <a:grp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443" name="Line 10"/>
            <p:cNvSpPr/>
            <p:nvPr/>
          </p:nvSpPr>
          <p:spPr>
            <a:xfrm>
              <a:off x="3408" y="3216"/>
              <a:ext cx="0" cy="480"/>
            </a:xfrm>
            <a:prstGeom prst="line">
              <a:avLst/>
            </a:prstGeom>
            <a:grp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444" name="Line 11"/>
            <p:cNvSpPr/>
            <p:nvPr/>
          </p:nvSpPr>
          <p:spPr>
            <a:xfrm>
              <a:off x="3936" y="3216"/>
              <a:ext cx="0" cy="480"/>
            </a:xfrm>
            <a:prstGeom prst="line">
              <a:avLst/>
            </a:prstGeom>
            <a:grpFill/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24585" name="AutoShape 6"/>
          <p:cNvSpPr/>
          <p:nvPr/>
        </p:nvSpPr>
        <p:spPr>
          <a:xfrm>
            <a:off x="6553200" y="6172200"/>
            <a:ext cx="2281238" cy="609600"/>
          </a:xfrm>
          <a:prstGeom prst="wedgeRoundRectCallout">
            <a:avLst>
              <a:gd name="adj1" fmla="val -13250"/>
              <a:gd name="adj2" fmla="val -130833"/>
              <a:gd name="adj3" fmla="val 16667"/>
            </a:avLst>
          </a:prstGeom>
          <a:solidFill>
            <a:srgbClr val="FFFFC2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决定 </a:t>
            </a:r>
            <a:r>
              <a:rPr lang="zh-CN" altLang="en-US" sz="2400" b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表示精度</a:t>
            </a:r>
            <a:endParaRPr lang="zh-CN" altLang="en-US" sz="2400" b="1" dirty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6" name="AutoShape 6"/>
          <p:cNvSpPr/>
          <p:nvPr/>
        </p:nvSpPr>
        <p:spPr>
          <a:xfrm>
            <a:off x="1812925" y="6172200"/>
            <a:ext cx="2292350" cy="533400"/>
          </a:xfrm>
          <a:prstGeom prst="wedgeRoundRectCallout">
            <a:avLst>
              <a:gd name="adj1" fmla="val -13250"/>
              <a:gd name="adj2" fmla="val -130833"/>
              <a:gd name="adj3" fmla="val 16667"/>
            </a:avLst>
          </a:prstGeom>
          <a:solidFill>
            <a:srgbClr val="FFFFC2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决定 </a:t>
            </a:r>
            <a:r>
              <a:rPr lang="zh-CN" altLang="en-US" sz="2400" b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表示范围</a:t>
            </a:r>
            <a:endParaRPr lang="zh-CN" altLang="en-US" sz="2400" b="1" dirty="0">
              <a:solidFill>
                <a:srgbClr val="FF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86300" y="113030"/>
            <a:ext cx="4451350" cy="1181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36195" tIns="0" rIns="0" bIns="0" rtlCol="0" anchor="t" anchorCtr="1">
            <a:spAutoFit/>
          </a:bodyPr>
          <a:p>
            <a:pPr marL="693420" lvl="2" indent="0" algn="l" eaLnBrk="1" hangingPunct="1">
              <a:lnSpc>
                <a:spcPct val="120000"/>
              </a:lnSpc>
              <a:buNone/>
            </a:pPr>
            <a:r>
              <a:rPr lang="en-US" altLang="zh-CN" sz="3200" b="1" kern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- </a:t>
            </a:r>
            <a:r>
              <a:rPr lang="zh-CN" altLang="zh-CN" sz="3200" b="1" kern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0.</a:t>
            </a:r>
            <a:r>
              <a:rPr lang="en-US" altLang="zh-CN" sz="3200" b="1" kern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625</a:t>
            </a:r>
            <a:r>
              <a:rPr lang="zh-CN" altLang="zh-CN" sz="3200" b="1" kern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×</a:t>
            </a:r>
            <a:r>
              <a:rPr lang="en-US" altLang="zh-CN" sz="3200" b="1" kern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2</a:t>
            </a:r>
            <a:r>
              <a:rPr lang="zh-CN" altLang="zh-CN" sz="3200" b="1" kern="0" baseline="30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-</a:t>
            </a:r>
            <a:r>
              <a:rPr lang="en-US" altLang="zh-CN" sz="3200" b="1" kern="0" baseline="30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6</a:t>
            </a:r>
            <a:endParaRPr lang="zh-CN" altLang="zh-CN" sz="3200" b="1" kern="0" baseline="3000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sym typeface="+mn-ea"/>
            </a:endParaRPr>
          </a:p>
          <a:p>
            <a:pPr marL="693420" lvl="2" indent="0" algn="l" eaLnBrk="1" hangingPunct="1">
              <a:lnSpc>
                <a:spcPct val="120000"/>
              </a:lnSpc>
              <a:buNone/>
            </a:pPr>
            <a:r>
              <a:rPr lang="en-US" altLang="zh-CN" sz="3200" b="1" kern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- </a:t>
            </a:r>
            <a:r>
              <a:rPr lang="zh-CN" altLang="zh-CN" sz="3200" b="1" kern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0.</a:t>
            </a:r>
            <a:r>
              <a:rPr lang="en-US" altLang="zh-CN" sz="3200" b="1" kern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101000</a:t>
            </a:r>
            <a:r>
              <a:rPr lang="zh-CN" altLang="zh-CN" sz="3200" b="1" kern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×</a:t>
            </a:r>
            <a:r>
              <a:rPr lang="en-US" altLang="zh-CN" sz="3200" b="1" kern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2</a:t>
            </a:r>
            <a:r>
              <a:rPr lang="en-US" altLang="zh-CN" sz="3200" b="1" kern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sym typeface="+mn-ea"/>
              </a:rPr>
              <a:t>-0110</a:t>
            </a:r>
            <a:endParaRPr lang="en-US" altLang="zh-CN" sz="3200" b="1" kern="0" baseline="30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文本框 7"/>
          <p:cNvSpPr txBox="1"/>
          <p:nvPr/>
        </p:nvSpPr>
        <p:spPr>
          <a:xfrm>
            <a:off x="352425" y="30163"/>
            <a:ext cx="8662988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74LS373  </a:t>
            </a:r>
            <a:r>
              <a:rPr lang="zh-CN" altLang="zh-CN"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三态锁存器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0" name="文本框 20"/>
          <p:cNvSpPr txBox="1"/>
          <p:nvPr/>
        </p:nvSpPr>
        <p:spPr>
          <a:xfrm>
            <a:off x="3738563" y="936625"/>
            <a:ext cx="5405437" cy="341471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OC#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使能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端 （输出控制端）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     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OC#=0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输出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     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OC#=1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不输出（输出端为高阻态）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endParaRPr lang="en-US" altLang="zh-CN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D0~D7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位数据输入端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Q0~Q7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：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8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位数据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输出端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CP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锁存控制端（上升沿有效）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32771" name="对象 1"/>
          <p:cNvGraphicFramePr/>
          <p:nvPr/>
        </p:nvGraphicFramePr>
        <p:xfrm>
          <a:off x="0" y="787400"/>
          <a:ext cx="373856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539240" imgH="2118360" progId="Paint.Picture">
                  <p:embed/>
                </p:oleObj>
              </mc:Choice>
              <mc:Fallback>
                <p:oleObj name="" r:id="rId1" imgW="1539240" imgH="211836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787400"/>
                        <a:ext cx="3738563" cy="510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椭圆 1"/>
          <p:cNvSpPr/>
          <p:nvPr/>
        </p:nvSpPr>
        <p:spPr>
          <a:xfrm>
            <a:off x="168275" y="936625"/>
            <a:ext cx="854075" cy="600075"/>
          </a:xfrm>
          <a:prstGeom prst="ellipse">
            <a:avLst/>
          </a:prstGeom>
          <a:solidFill>
            <a:srgbClr val="FFFF85">
              <a:alpha val="42999"/>
            </a:srgbClr>
          </a:solidFill>
          <a:ln w="476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3" name="椭圆 2"/>
          <p:cNvSpPr/>
          <p:nvPr/>
        </p:nvSpPr>
        <p:spPr>
          <a:xfrm>
            <a:off x="2884488" y="5194300"/>
            <a:ext cx="854075" cy="600075"/>
          </a:xfrm>
          <a:prstGeom prst="ellipse">
            <a:avLst/>
          </a:prstGeom>
          <a:solidFill>
            <a:srgbClr val="FFFF85">
              <a:alpha val="42999"/>
            </a:srgbClr>
          </a:solidFill>
          <a:ln w="476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4" name="矩形 7"/>
          <p:cNvSpPr/>
          <p:nvPr/>
        </p:nvSpPr>
        <p:spPr>
          <a:xfrm>
            <a:off x="7556500" y="185738"/>
            <a:ext cx="955675" cy="522287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增加</a:t>
            </a:r>
            <a:endParaRPr lang="zh-CN" altLang="en-US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3793" name="对象 10"/>
          <p:cNvGraphicFramePr/>
          <p:nvPr/>
        </p:nvGraphicFramePr>
        <p:xfrm>
          <a:off x="255588" y="798513"/>
          <a:ext cx="241776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2415540" imgH="822960" progId="Paint.Picture">
                  <p:embed/>
                </p:oleObj>
              </mc:Choice>
              <mc:Fallback>
                <p:oleObj name="" r:id="rId1" imgW="2415540" imgH="822960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5588" y="798513"/>
                        <a:ext cx="2417762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4" name="对象 1"/>
          <p:cNvGraphicFramePr/>
          <p:nvPr/>
        </p:nvGraphicFramePr>
        <p:xfrm>
          <a:off x="5716588" y="1119188"/>
          <a:ext cx="3298825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2727960" imgH="3543300" progId="Paint.Picture">
                  <p:embed/>
                </p:oleObj>
              </mc:Choice>
              <mc:Fallback>
                <p:oleObj name="" r:id="rId3" imgW="2727960" imgH="3543300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6588" y="1119188"/>
                        <a:ext cx="3298825" cy="556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对象 3"/>
          <p:cNvGraphicFramePr/>
          <p:nvPr/>
        </p:nvGraphicFramePr>
        <p:xfrm>
          <a:off x="2986088" y="855663"/>
          <a:ext cx="2417762" cy="183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3086100" imgH="2613660" progId="Paint.Picture">
                  <p:embed/>
                </p:oleObj>
              </mc:Choice>
              <mc:Fallback>
                <p:oleObj name="" r:id="rId5" imgW="3086100" imgH="261366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6088" y="855663"/>
                        <a:ext cx="2417762" cy="1839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对象 13"/>
          <p:cNvGraphicFramePr/>
          <p:nvPr/>
        </p:nvGraphicFramePr>
        <p:xfrm>
          <a:off x="66675" y="2695575"/>
          <a:ext cx="3665538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7" imgW="2468880" imgH="2049780" progId="Paint.Picture">
                  <p:embed/>
                </p:oleObj>
              </mc:Choice>
              <mc:Fallback>
                <p:oleObj name="" r:id="rId7" imgW="2468880" imgH="204978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675" y="2695575"/>
                        <a:ext cx="3665538" cy="3863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文本框 7"/>
          <p:cNvSpPr txBox="1"/>
          <p:nvPr/>
        </p:nvSpPr>
        <p:spPr>
          <a:xfrm>
            <a:off x="352425" y="30163"/>
            <a:ext cx="8662988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74LS244</a:t>
            </a:r>
            <a:r>
              <a:rPr lang="zh-CN" altLang="en-US" sz="4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4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z="4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位三态门</a:t>
            </a:r>
            <a:endParaRPr lang="zh-CN" altLang="en-US" sz="44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8" name="文本框 15"/>
          <p:cNvSpPr txBox="1"/>
          <p:nvPr/>
        </p:nvSpPr>
        <p:spPr>
          <a:xfrm>
            <a:off x="3679825" y="2996248"/>
            <a:ext cx="4886325" cy="37846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1G#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第一组控制端（使能端）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1A1~1A4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第一组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位数据输入端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1Y1~1Y4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第一组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位数据输出端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2G#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第二组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控制端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（使能端）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2A1~2A4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第二组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位数据输入端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2Y1~2Y4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第二组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位数据输出端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Vcc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电源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GND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接地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3799" name="椭圆 2"/>
          <p:cNvSpPr/>
          <p:nvPr/>
        </p:nvSpPr>
        <p:spPr>
          <a:xfrm>
            <a:off x="66675" y="2854325"/>
            <a:ext cx="787400" cy="441325"/>
          </a:xfrm>
          <a:prstGeom prst="ellipse">
            <a:avLst/>
          </a:prstGeom>
          <a:solidFill>
            <a:srgbClr val="FFFF85">
              <a:alpha val="42999"/>
            </a:srgbClr>
          </a:solidFill>
          <a:ln w="476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0" name="椭圆 1"/>
          <p:cNvSpPr/>
          <p:nvPr/>
        </p:nvSpPr>
        <p:spPr>
          <a:xfrm>
            <a:off x="2892425" y="3208338"/>
            <a:ext cx="787400" cy="441325"/>
          </a:xfrm>
          <a:prstGeom prst="ellipse">
            <a:avLst/>
          </a:prstGeom>
          <a:solidFill>
            <a:srgbClr val="FFFF85">
              <a:alpha val="42999"/>
            </a:srgbClr>
          </a:solidFill>
          <a:ln w="476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1" name="矩形 7"/>
          <p:cNvSpPr/>
          <p:nvPr/>
        </p:nvSpPr>
        <p:spPr>
          <a:xfrm>
            <a:off x="7556500" y="185738"/>
            <a:ext cx="955675" cy="522287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增加</a:t>
            </a:r>
            <a:endParaRPr lang="zh-CN" altLang="en-US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bldLvl="0" animBg="1"/>
      <p:bldP spid="33798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+mj-cs"/>
              </a:rPr>
              <a:t>作业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387985" y="836930"/>
            <a:ext cx="8528050" cy="4411663"/>
          </a:xfrm>
        </p:spPr>
        <p:txBody>
          <a:bodyPr anchor="t" anchorCtr="0"/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总结本小节内容</a:t>
            </a:r>
            <a:endParaRPr lang="en-US" altLang="zh-CN" sz="28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en-US" altLang="zh-CN" sz="28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实践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提前预习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组成原理课程设计的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实验一、验证74LS181运算和逻辑功能</a:t>
            </a:r>
            <a:endParaRPr lang="zh-CN" altLang="en-US" sz="28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 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实验二、运算器</a:t>
            </a:r>
            <a:endParaRPr lang="zh-CN" altLang="en-US" sz="28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9220" name="Rectangle 3"/>
          <p:cNvSpPr>
            <a:spLocks noGrp="1"/>
          </p:cNvSpPr>
          <p:nvPr/>
        </p:nvSpPr>
        <p:spPr>
          <a:xfrm>
            <a:off x="706755" y="1412875"/>
            <a:ext cx="8209280" cy="228981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ym typeface="+mn-ea"/>
              </a:rPr>
              <a:t>2.5.1 </a:t>
            </a:r>
            <a:r>
              <a:rPr lang="zh-CN" altLang="en-US" sz="2400" dirty="0">
                <a:sym typeface="+mn-ea"/>
              </a:rPr>
              <a:t>逻辑运算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ym typeface="+mn-ea"/>
              </a:rPr>
              <a:t>2.5.2 </a:t>
            </a:r>
            <a:r>
              <a:rPr lang="zh-CN" altLang="en-US" sz="2400" dirty="0">
                <a:sym typeface="+mn-ea"/>
              </a:rPr>
              <a:t>多功能算术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逻辑运算单元</a:t>
            </a:r>
            <a:r>
              <a:rPr lang="en-US" altLang="zh-CN" sz="2400" dirty="0">
                <a:sym typeface="+mn-ea"/>
              </a:rPr>
              <a:t>ALU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ym typeface="+mn-ea"/>
              </a:rPr>
              <a:t>2.5.3 </a:t>
            </a:r>
            <a:r>
              <a:rPr lang="zh-CN" altLang="en-US" sz="2400" dirty="0">
                <a:sym typeface="+mn-ea"/>
              </a:rPr>
              <a:t>内部总线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ym typeface="+mn-ea"/>
              </a:rPr>
              <a:t>2.5.4 </a:t>
            </a:r>
            <a:r>
              <a:rPr lang="zh-CN" altLang="en-US" sz="2400" dirty="0">
                <a:sym typeface="+mn-ea"/>
              </a:rPr>
              <a:t>定点运算器的基本结构</a:t>
            </a:r>
            <a:endParaRPr lang="zh-CN" altLang="en-US" sz="2400" dirty="0">
              <a:sym typeface="+mn-ea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增加：课设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74181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运算器实验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0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2.6  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浮点运算方法和浮点运算器</a:t>
            </a:r>
            <a:endParaRPr lang="zh-CN" altLang="en-US" sz="35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9220" name="Rectangle 3"/>
          <p:cNvSpPr>
            <a:spLocks noGrp="1"/>
          </p:cNvSpPr>
          <p:nvPr>
            <p:ph idx="1"/>
          </p:nvPr>
        </p:nvSpPr>
        <p:spPr>
          <a:xfrm>
            <a:off x="457200" y="1998663"/>
            <a:ext cx="8229600" cy="4164012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2.6.1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浮点加法、减法运算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2.6.2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浮点乘法、除法运算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2.6.3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浮点运算流水线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128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2.6.1 </a:t>
            </a:r>
            <a:r>
              <a:rPr lang="zh-CN" altLang="en-US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浮点加法、减法运算</a:t>
            </a:r>
            <a:endParaRPr lang="zh-CN" altLang="en-US" b="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024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3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3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、浮点加减运算</a:t>
            </a:r>
            <a:endParaRPr lang="zh-CN" altLang="en-US" sz="3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	设有两个浮点数ｘ和ｙ</a:t>
            </a:r>
            <a:endParaRPr lang="zh-CN" altLang="en-US" sz="26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		ｘ＝</a:t>
            </a:r>
            <a:r>
              <a:rPr lang="en-US" altLang="zh-CN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600" baseline="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600" baseline="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ｘ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·</a:t>
            </a:r>
            <a:r>
              <a:rPr lang="en-US" altLang="zh-CN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M</a:t>
            </a:r>
            <a:r>
              <a:rPr lang="zh-CN" altLang="en-US" sz="2600" baseline="-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ｘ</a:t>
            </a:r>
            <a:endParaRPr lang="zh-CN" altLang="en-US" sz="26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		ｙ＝</a:t>
            </a:r>
            <a:r>
              <a:rPr lang="en-US" altLang="zh-CN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600" baseline="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600" baseline="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ｙ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·</a:t>
            </a:r>
            <a:r>
              <a:rPr lang="en-US" altLang="zh-CN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M</a:t>
            </a:r>
            <a:r>
              <a:rPr lang="zh-CN" altLang="en-US" sz="2600" baseline="-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ｙ</a:t>
            </a:r>
            <a:endParaRPr lang="zh-CN" altLang="en-US" sz="26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  则</a:t>
            </a:r>
            <a:endParaRPr lang="zh-CN" altLang="en-US" sz="26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		ｘ</a:t>
            </a:r>
            <a:r>
              <a:rPr lang="en-US" altLang="zh-CN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±</a:t>
            </a:r>
            <a:r>
              <a:rPr lang="zh-CN" altLang="en-US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ｙ＝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(M</a:t>
            </a:r>
            <a:r>
              <a:rPr lang="zh-CN" altLang="en-US" sz="2600" baseline="-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ｘ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6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6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ｘ－</a:t>
            </a:r>
            <a:r>
              <a:rPr lang="en-US" altLang="zh-CN" sz="26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6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ｙ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±M</a:t>
            </a:r>
            <a:r>
              <a:rPr lang="zh-CN" altLang="en-US" sz="2600" baseline="-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ｙ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)2</a:t>
            </a:r>
            <a:r>
              <a:rPr lang="en-US" altLang="zh-CN" sz="26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6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ｙ</a:t>
            </a:r>
            <a:r>
              <a:rPr lang="zh-CN" altLang="en-US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，　　</a:t>
            </a:r>
            <a:endParaRPr lang="zh-CN" altLang="en-US" sz="26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				设</a:t>
            </a:r>
            <a:r>
              <a:rPr lang="en-US" altLang="zh-CN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600" baseline="-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ｘ</a:t>
            </a:r>
            <a:r>
              <a:rPr lang="en-US" altLang="zh-CN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&lt;</a:t>
            </a:r>
            <a:r>
              <a:rPr lang="zh-CN" altLang="en-US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＝</a:t>
            </a:r>
            <a:r>
              <a:rPr lang="en-US" altLang="zh-CN" sz="26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600" baseline="-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ｙ</a:t>
            </a:r>
            <a:endParaRPr lang="zh-CN" altLang="en-US" sz="2600" baseline="-300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</p:txBody>
      </p:sp>
      <p:sp>
        <p:nvSpPr>
          <p:cNvPr id="10245" name="文本框 1"/>
          <p:cNvSpPr txBox="1"/>
          <p:nvPr/>
        </p:nvSpPr>
        <p:spPr>
          <a:xfrm>
            <a:off x="4451350" y="1603375"/>
            <a:ext cx="4692650" cy="1477010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pPr algn="just">
              <a:buSzPct val="70000"/>
            </a:pP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ｘ＝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10</a:t>
            </a:r>
            <a:r>
              <a:rPr lang="en-US" altLang="zh-CN" sz="2400" baseline="30000" dirty="0">
                <a:latin typeface="宋体" panose="02010600030101010101" pitchFamily="2" charset="-122"/>
                <a:ea typeface="黑体" panose="02010609060101010101" charset="-122"/>
              </a:rPr>
              <a:t>2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·0.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5 = 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10</a:t>
            </a:r>
            <a:r>
              <a:rPr lang="en-US" altLang="zh-CN" sz="2400" baseline="30000" dirty="0"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4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·0.00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5</a:t>
            </a:r>
            <a:endParaRPr lang="zh-CN" altLang="en-US" sz="2400" dirty="0">
              <a:latin typeface="宋体" panose="02010600030101010101" pitchFamily="2" charset="-122"/>
              <a:ea typeface="黑体" panose="02010609060101010101" charset="-122"/>
            </a:endParaRPr>
          </a:p>
          <a:p>
            <a:pPr algn="just">
              <a:buSzPct val="70000"/>
            </a:pP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ｙ＝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10</a:t>
            </a:r>
            <a:r>
              <a:rPr lang="en-US" altLang="zh-CN" sz="2400" baseline="30000" dirty="0">
                <a:latin typeface="宋体" panose="02010600030101010101" pitchFamily="2" charset="-122"/>
                <a:ea typeface="黑体" panose="02010609060101010101" charset="-122"/>
              </a:rPr>
              <a:t>4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0.7</a:t>
            </a:r>
            <a:endParaRPr lang="en-US" altLang="zh-CN" sz="2400" dirty="0">
              <a:latin typeface="宋体" panose="02010600030101010101" pitchFamily="2" charset="-122"/>
              <a:ea typeface="黑体" panose="02010609060101010101" charset="-122"/>
            </a:endParaRPr>
          </a:p>
          <a:p>
            <a:pPr algn="just">
              <a:buSzPct val="70000"/>
            </a:pP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ｘ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±</a:t>
            </a: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ｙ＝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(0.5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·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10</a:t>
            </a:r>
            <a:r>
              <a:rPr lang="en-US" altLang="zh-CN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2</a:t>
            </a:r>
            <a:r>
              <a:rPr lang="zh-CN" altLang="en-US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－</a:t>
            </a:r>
            <a:r>
              <a:rPr lang="en-US" altLang="zh-CN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4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±0.7)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·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10</a:t>
            </a:r>
            <a:r>
              <a:rPr lang="en-US" altLang="zh-CN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4</a:t>
            </a:r>
            <a:endParaRPr lang="en-US" altLang="zh-CN" sz="2400" baseline="30000" dirty="0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 algn="just">
              <a:buSzPct val="70000"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＝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(0.005±0.7)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·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10</a:t>
            </a:r>
            <a:r>
              <a:rPr lang="en-US" altLang="zh-CN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4</a:t>
            </a:r>
            <a:endParaRPr lang="en-US" altLang="zh-CN" sz="24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>
          <a:xfrm>
            <a:off x="457200" y="109538"/>
            <a:ext cx="7543800" cy="62388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3500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2.6.1 </a:t>
            </a:r>
            <a:r>
              <a:rPr lang="zh-CN" altLang="en-US" sz="3500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浮点加法、减法运算</a:t>
            </a:r>
            <a:endParaRPr lang="zh-CN" altLang="en-US" sz="3500" b="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1268" name="Rectangle 3"/>
          <p:cNvSpPr>
            <a:spLocks noGrp="1"/>
          </p:cNvSpPr>
          <p:nvPr>
            <p:ph idx="1"/>
          </p:nvPr>
        </p:nvSpPr>
        <p:spPr>
          <a:xfrm>
            <a:off x="-317" y="850900"/>
            <a:ext cx="8229600" cy="5280025"/>
          </a:xfrm>
        </p:spPr>
        <p:txBody>
          <a:bodyPr vert="horz" wrap="square" lIns="91440" tIns="45720" rIns="91440" bIns="45720" anchor="t" anchorCtr="0"/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3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3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、浮点运算步骤如下：</a:t>
            </a:r>
            <a:endParaRPr lang="zh-CN" altLang="en-US" sz="34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3000" dirty="0">
                <a:latin typeface="宋体" panose="02010600030101010101" pitchFamily="2" charset="-122"/>
                <a:ea typeface="黑体" panose="02010609060101010101" charset="-122"/>
              </a:rPr>
              <a:t>1. </a:t>
            </a:r>
            <a:r>
              <a:rPr lang="en-US" altLang="zh-CN" sz="3000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charset="-122"/>
              </a:rPr>
              <a:t>0</a:t>
            </a:r>
            <a:r>
              <a:rPr lang="en-US" altLang="zh-CN" sz="3000" dirty="0">
                <a:latin typeface="宋体" panose="02010600030101010101" pitchFamily="2" charset="-122"/>
                <a:ea typeface="黑体" panose="02010609060101010101" charset="-122"/>
              </a:rPr>
              <a:t> </a:t>
            </a: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操作数检查；</a:t>
            </a:r>
            <a:endParaRPr lang="zh-CN" altLang="en-US" sz="3000" dirty="0">
              <a:latin typeface="宋体" panose="02010600030101010101" pitchFamily="2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3000" dirty="0">
                <a:latin typeface="宋体" panose="02010600030101010101" pitchFamily="2" charset="-122"/>
                <a:ea typeface="黑体" panose="02010609060101010101" charset="-122"/>
              </a:rPr>
              <a:t>2. </a:t>
            </a: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比较阶码并完成</a:t>
            </a:r>
            <a:r>
              <a:rPr lang="zh-CN" altLang="en-US" sz="3000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charset="-122"/>
              </a:rPr>
              <a:t>对阶</a:t>
            </a:r>
            <a:endParaRPr lang="zh-CN" altLang="en-US" sz="3000" dirty="0">
              <a:solidFill>
                <a:srgbClr val="0000FF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charset="-122"/>
              </a:rPr>
              <a:t>    </a:t>
            </a: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（</a:t>
            </a:r>
            <a:r>
              <a:rPr lang="zh-CN" altLang="en-US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小数点对齐</a:t>
            </a: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，</a:t>
            </a:r>
            <a:r>
              <a:rPr lang="zh-CN" altLang="en-US" sz="3000" dirty="0">
                <a:solidFill>
                  <a:srgbClr val="FF00FF"/>
                </a:solidFill>
                <a:latin typeface="宋体" panose="02010600030101010101" pitchFamily="2" charset="-122"/>
                <a:ea typeface="黑体" panose="02010609060101010101" charset="-122"/>
              </a:rPr>
              <a:t>小阶向大阶对齐</a:t>
            </a: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）；</a:t>
            </a:r>
            <a:endParaRPr lang="zh-CN" altLang="en-US" sz="3000" dirty="0">
              <a:latin typeface="宋体" panose="02010600030101010101" pitchFamily="2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3000" dirty="0">
                <a:latin typeface="宋体" panose="02010600030101010101" pitchFamily="2" charset="-122"/>
                <a:ea typeface="黑体" panose="02010609060101010101" charset="-122"/>
              </a:rPr>
              <a:t>3. </a:t>
            </a:r>
            <a:r>
              <a:rPr lang="zh-CN" altLang="en-US" sz="3000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charset="-122"/>
              </a:rPr>
              <a:t>尾数求和</a:t>
            </a: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运算；</a:t>
            </a:r>
            <a:endParaRPr lang="zh-CN" altLang="en-US" sz="3000" dirty="0">
              <a:latin typeface="宋体" panose="02010600030101010101" pitchFamily="2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3000" dirty="0">
                <a:latin typeface="宋体" panose="02010600030101010101" pitchFamily="2" charset="-122"/>
                <a:ea typeface="黑体" panose="02010609060101010101" charset="-122"/>
              </a:rPr>
              <a:t>4. </a:t>
            </a: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结果</a:t>
            </a:r>
            <a:r>
              <a:rPr lang="zh-CN" altLang="en-US" sz="3000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charset="-122"/>
              </a:rPr>
              <a:t>规格化（</a:t>
            </a:r>
            <a:r>
              <a:rPr lang="en-US" altLang="zh-CN" sz="3000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charset="-122"/>
              </a:rPr>
              <a:t>|M|&gt;=1/2</a:t>
            </a:r>
            <a:r>
              <a:rPr lang="zh-CN" altLang="en-US" sz="3000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charset="-122"/>
              </a:rPr>
              <a:t>）</a:t>
            </a: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；</a:t>
            </a:r>
            <a:endParaRPr lang="zh-CN" altLang="en-US" sz="3000" dirty="0">
              <a:latin typeface="宋体" panose="02010600030101010101" pitchFamily="2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      </a:t>
            </a:r>
            <a:r>
              <a:rPr lang="zh-CN" altLang="en-US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 尾数补码：</a:t>
            </a:r>
            <a:r>
              <a:rPr lang="en-US" altLang="zh-CN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1.0* </a:t>
            </a:r>
            <a:r>
              <a:rPr lang="zh-CN" altLang="en-US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或</a:t>
            </a:r>
            <a:r>
              <a:rPr lang="en-US" altLang="zh-CN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0.1*</a:t>
            </a:r>
            <a:endParaRPr lang="en-US" altLang="zh-CN" sz="3000" dirty="0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       </a:t>
            </a:r>
            <a:r>
              <a:rPr lang="zh-CN" altLang="en-US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尾数原码：</a:t>
            </a:r>
            <a:r>
              <a:rPr lang="en-US" altLang="zh-CN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1.1* </a:t>
            </a:r>
            <a:r>
              <a:rPr lang="zh-CN" altLang="en-US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或</a:t>
            </a:r>
            <a:r>
              <a:rPr lang="en-US" altLang="zh-CN" sz="3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0.1*</a:t>
            </a:r>
            <a:endParaRPr lang="en-US" altLang="zh-CN" sz="3000" dirty="0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3000" dirty="0">
                <a:latin typeface="宋体" panose="02010600030101010101" pitchFamily="2" charset="-122"/>
                <a:ea typeface="黑体" panose="02010609060101010101" charset="-122"/>
              </a:rPr>
              <a:t>5. </a:t>
            </a:r>
            <a:r>
              <a:rPr lang="zh-CN" altLang="en-US" sz="3000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charset="-122"/>
              </a:rPr>
              <a:t>舍入</a:t>
            </a:r>
            <a:r>
              <a:rPr lang="zh-CN" altLang="en-US" sz="3000" dirty="0">
                <a:latin typeface="宋体" panose="02010600030101010101" pitchFamily="2" charset="-122"/>
                <a:ea typeface="黑体" panose="02010609060101010101" charset="-122"/>
              </a:rPr>
              <a:t>处理。</a:t>
            </a:r>
            <a:endParaRPr lang="zh-CN" altLang="en-US" sz="3000" dirty="0">
              <a:latin typeface="宋体" panose="02010600030101010101" pitchFamily="2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3000" dirty="0">
                <a:latin typeface="宋体" panose="02010600030101010101" pitchFamily="2" charset="-122"/>
                <a:ea typeface="黑体" panose="02010609060101010101" charset="-122"/>
              </a:rPr>
              <a:t>6. </a:t>
            </a:r>
            <a:r>
              <a:rPr lang="zh-CN" altLang="en-US" sz="3000" dirty="0">
                <a:solidFill>
                  <a:srgbClr val="0000FF"/>
                </a:solidFill>
                <a:latin typeface="宋体" panose="02010600030101010101" pitchFamily="2" charset="-122"/>
                <a:ea typeface="黑体" panose="02010609060101010101" charset="-122"/>
              </a:rPr>
              <a:t>溢出判断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245" name="文本框 1"/>
          <p:cNvSpPr txBox="1"/>
          <p:nvPr/>
        </p:nvSpPr>
        <p:spPr>
          <a:xfrm>
            <a:off x="4451350" y="733425"/>
            <a:ext cx="4692650" cy="1477010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pPr algn="just">
              <a:buSzPct val="70000"/>
            </a:pP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ｘ＝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10</a:t>
            </a:r>
            <a:r>
              <a:rPr lang="en-US" altLang="zh-CN" sz="2400" baseline="30000" dirty="0">
                <a:latin typeface="宋体" panose="02010600030101010101" pitchFamily="2" charset="-122"/>
                <a:ea typeface="黑体" panose="02010609060101010101" charset="-122"/>
              </a:rPr>
              <a:t>2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·0.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5 = 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10</a:t>
            </a:r>
            <a:r>
              <a:rPr lang="en-US" altLang="zh-CN" sz="2400" baseline="30000" dirty="0"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4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·0.00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5</a:t>
            </a:r>
            <a:endParaRPr lang="zh-CN" altLang="en-US" sz="2400" dirty="0">
              <a:latin typeface="宋体" panose="02010600030101010101" pitchFamily="2" charset="-122"/>
              <a:ea typeface="黑体" panose="02010609060101010101" charset="-122"/>
            </a:endParaRPr>
          </a:p>
          <a:p>
            <a:pPr algn="just">
              <a:buSzPct val="70000"/>
            </a:pP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ｙ＝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10</a:t>
            </a:r>
            <a:r>
              <a:rPr lang="en-US" altLang="zh-CN" sz="2400" baseline="30000" dirty="0">
                <a:latin typeface="宋体" panose="02010600030101010101" pitchFamily="2" charset="-122"/>
                <a:ea typeface="黑体" panose="02010609060101010101" charset="-122"/>
              </a:rPr>
              <a:t>4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0.7</a:t>
            </a:r>
            <a:endParaRPr lang="en-US" altLang="zh-CN" sz="2400" dirty="0">
              <a:latin typeface="宋体" panose="02010600030101010101" pitchFamily="2" charset="-122"/>
              <a:ea typeface="黑体" panose="02010609060101010101" charset="-122"/>
            </a:endParaRPr>
          </a:p>
          <a:p>
            <a:pPr algn="just">
              <a:buSzPct val="70000"/>
            </a:pP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ｘ</a:t>
            </a:r>
            <a:r>
              <a:rPr lang="en-US" altLang="zh-CN" sz="2400" dirty="0">
                <a:latin typeface="宋体" panose="02010600030101010101" pitchFamily="2" charset="-122"/>
                <a:ea typeface="黑体" panose="02010609060101010101" charset="-122"/>
              </a:rPr>
              <a:t>±</a:t>
            </a: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ｙ＝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(0.5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·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10</a:t>
            </a:r>
            <a:r>
              <a:rPr lang="en-US" altLang="zh-CN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2</a:t>
            </a:r>
            <a:r>
              <a:rPr lang="zh-CN" altLang="en-US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－</a:t>
            </a:r>
            <a:r>
              <a:rPr lang="en-US" altLang="zh-CN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4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±0.7)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·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10</a:t>
            </a:r>
            <a:r>
              <a:rPr lang="en-US" altLang="zh-CN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</a:rPr>
              <a:t>4</a:t>
            </a:r>
            <a:endParaRPr lang="en-US" altLang="zh-CN" sz="2400" baseline="30000" dirty="0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</a:endParaRPr>
          </a:p>
          <a:p>
            <a:pPr algn="just">
              <a:buSzPct val="70000"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＝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(0.005±0.7)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·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10</a:t>
            </a:r>
            <a:r>
              <a:rPr lang="en-US" altLang="zh-CN" sz="2400" baseline="300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sym typeface="宋体" panose="02010600030101010101" pitchFamily="2" charset="-122"/>
              </a:rPr>
              <a:t>4</a:t>
            </a:r>
            <a:endParaRPr lang="en-US" altLang="zh-CN" sz="24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5930" y="5669915"/>
            <a:ext cx="5972810" cy="1174115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144145" tIns="144145" rIns="144145" bIns="144145" anchor="ctr" anchorCtr="0">
            <a:spAutoFit/>
          </a:bodyPr>
          <a:p>
            <a:pPr lvl="0" algn="l" eaLnBrk="0" fontAlgn="t" hangingPunct="0">
              <a:lnSpc>
                <a:spcPct val="120000"/>
              </a:lnSpc>
              <a:buSzPct val="70000"/>
            </a:pP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问题：为什么要进行规格化？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  <a:endParaRPr lang="zh-CN" altLang="en-US" sz="24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0" algn="l" eaLnBrk="0" fontAlgn="t" hangingPunct="0">
              <a:lnSpc>
                <a:spcPct val="120000"/>
              </a:lnSpc>
              <a:buSzPct val="70000"/>
            </a:pP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答：增加数据的表示精度</a:t>
            </a:r>
            <a:endParaRPr lang="zh-CN" altLang="en-US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Rectangle 3"/>
          <p:cNvSpPr>
            <a:spLocks noGrp="1"/>
          </p:cNvSpPr>
          <p:nvPr>
            <p:ph idx="1"/>
          </p:nvPr>
        </p:nvSpPr>
        <p:spPr>
          <a:xfrm>
            <a:off x="220663" y="203200"/>
            <a:ext cx="8229600" cy="4016375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设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＝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010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×0.11011011,y=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-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100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×0.10101100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求x+y  (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尾数和阶码都采用补码双符号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操作数检查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（非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、对阶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：阶码对齐后才能加减。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        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小阶向大阶看齐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；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尾数右移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位，阶码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+1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2" indent="-293370" algn="just" eaLnBrk="1" hangingPunct="1">
              <a:buSzPct val="70000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若△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＝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0,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表示两数阶码相等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即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ｘ＝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ｙ；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lvl="2" indent="-293370" algn="just" eaLnBrk="1" hangingPunct="1">
              <a:buSzPct val="70000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若△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E&gt;0,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表示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ｘ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&gt;E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ｙ；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lvl="2" indent="-293370" algn="just" eaLnBrk="1" hangingPunct="1">
              <a:buSzPct val="70000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若△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E&lt;0,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表示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ｘ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&gt;E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ｙ。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lvl="2" indent="-293370" algn="just" eaLnBrk="1" hangingPunct="1">
              <a:buSzPct val="70000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当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ｘ≠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ｙ 时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要通过尾数的移动以改变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ｘ或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ｙ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使之相等。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[x]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</a:rPr>
              <a:t>浮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010,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11011011; 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[y]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</a:rPr>
              <a:t>浮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100, 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01010100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阶差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=[Ex]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-[Ey]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010-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100=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11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110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即阶差为-2，Mx右移两位，Ex加2。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[x]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</a:rPr>
              <a:t>浮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100,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00110110(11) 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（尾数变小，阶码变大）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2.6.1 </a:t>
            </a:r>
            <a:r>
              <a:rPr lang="zh-CN" altLang="en-US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浮点加法、减法运算</a:t>
            </a:r>
            <a:endParaRPr lang="zh-CN" altLang="en-US" b="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16741" name="Rectangle 3"/>
          <p:cNvSpPr>
            <a:spLocks noGrp="1"/>
          </p:cNvSpPr>
          <p:nvPr>
            <p:ph idx="1"/>
          </p:nvPr>
        </p:nvSpPr>
        <p:spPr>
          <a:xfrm>
            <a:off x="457200" y="1327150"/>
            <a:ext cx="8558213" cy="4411663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、尾数相加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0 0 1 1 0 1 1 0 (11)</a:t>
            </a:r>
            <a:br>
              <a:rPr lang="zh-CN" altLang="zh-CN" sz="2400" dirty="0">
                <a:cs typeface="黑体" panose="02010609060101010101" charset="-122"/>
              </a:rPr>
            </a:b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＋　　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0 1 0 1 0 1 0 0</a:t>
            </a:r>
            <a:br>
              <a:rPr lang="zh-CN" altLang="zh-CN" sz="2400" dirty="0">
                <a:cs typeface="黑体" panose="02010609060101010101" charset="-122"/>
              </a:rPr>
            </a:br>
            <a:r>
              <a:rPr kumimoji="0" lang="zh-CN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————————————————</a:t>
            </a:r>
            <a:br>
              <a:rPr lang="zh-CN" altLang="zh-CN" sz="2400" dirty="0">
                <a:cs typeface="黑体" panose="02010609060101010101" charset="-122"/>
              </a:rPr>
            </a:b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 0 0 0 1 0 1 0 (11)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、结果规格化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（补码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1.0*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0.1*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endParaRPr kumimoji="0" lang="zh-CN" altLang="en-US" sz="2400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2150" marR="0" lvl="1" indent="-34798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规则：尾数右移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位，阶码加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（溢出时，右规）</a:t>
            </a:r>
            <a:endParaRPr kumimoji="0" lang="zh-CN" altLang="en-US" sz="2400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4170" marR="0" lvl="1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尾数左移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位，阶码减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（补码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1.1*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0.0*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，左规）</a:t>
            </a:r>
            <a:endParaRPr kumimoji="0" lang="zh-CN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4170" marR="0" lvl="1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4170" marR="0" lvl="1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左规处理，结果为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00010101(10)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，阶码为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00</a:t>
            </a:r>
            <a:r>
              <a:rPr kumimoji="0" lang="zh-CN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011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2.6.1 </a:t>
            </a:r>
            <a:r>
              <a:rPr lang="zh-CN" altLang="en-US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浮点加法、减法运算</a:t>
            </a:r>
            <a:endParaRPr lang="zh-CN" altLang="en-US" b="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5362" name="Rectangle 3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00000"/>
              </a:lnSpc>
              <a:buSzPct val="70000"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舍入处理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（对阶和向右规格化时）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就近舍入：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舍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入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朝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舍入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截尾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朝</a:t>
            </a: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＋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∞舍入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正数多余位不全为”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0”,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进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1;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负数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截尾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</a:pP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朝－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∞ 舍入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负数多余位不全为”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0”,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进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1;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正数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截尾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末位恒置“1”</a:t>
            </a:r>
            <a:endParaRPr lang="zh-CN" altLang="en-US" sz="2400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4805" lvl="1" indent="0" eaLnBrk="1" hangingPunct="1">
              <a:lnSpc>
                <a:spcPct val="100000"/>
              </a:lnSpc>
              <a:buSzPct val="70000"/>
              <a:buNone/>
            </a:pP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采用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舍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入法处理，得到</a:t>
            </a:r>
            <a:r>
              <a:rPr lang="zh-CN" altLang="zh-CN" sz="24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00010110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lnSpc>
                <a:spcPct val="100000"/>
              </a:lnSpc>
              <a:buSzPct val="70000"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舍入后规格化，溢出判断和处理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阶码上溢，</a:t>
            </a: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一般将其认为是＋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∞</a:t>
            </a:r>
            <a:r>
              <a:rPr lang="zh-CN" altLang="en-US" sz="2400" dirty="0">
                <a:latin typeface="宋体" panose="02010600030101010101" pitchFamily="2" charset="-122"/>
                <a:ea typeface="黑体" panose="02010609060101010101" charset="-122"/>
              </a:rPr>
              <a:t>和－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∞ 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阶码下溢，则数值为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阶码符号位为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，不溢出。得最终结果为</a:t>
            </a:r>
            <a:b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x+y = 2</a:t>
            </a:r>
            <a:r>
              <a:rPr lang="zh-CN" altLang="zh-CN" sz="2400" baseline="30000" dirty="0">
                <a:latin typeface="黑体" panose="02010609060101010101" charset="-122"/>
                <a:ea typeface="黑体" panose="02010609060101010101" charset="-122"/>
              </a:rPr>
              <a:t>011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×(</a:t>
            </a:r>
            <a:r>
              <a:rPr lang="zh-CN" altLang="zh-CN" sz="24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</a:rPr>
              <a:t>0.11101010)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715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课堂练习</a:t>
            </a:r>
            <a:endParaRPr lang="zh-CN" altLang="en-US" b="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638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140000"/>
              </a:lnSpc>
              <a:buSzPct val="70000"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x=0.1101*2</a:t>
            </a:r>
            <a:r>
              <a:rPr lang="en-US" altLang="zh-CN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01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  y=-0.1010*2</a:t>
            </a:r>
            <a:r>
              <a:rPr lang="en-US" altLang="zh-CN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endParaRPr lang="en-US" altLang="zh-CN" baseline="300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40000"/>
              </a:lnSpc>
              <a:buSzPct val="70000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尾数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(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数值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4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位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和阶码</a:t>
            </a:r>
            <a:r>
              <a:rPr lang="en-US" altLang="zh-CN" sz="2600" dirty="0">
                <a:sym typeface="+mn-ea"/>
              </a:rPr>
              <a:t>(</a:t>
            </a:r>
            <a:r>
              <a:rPr lang="zh-CN" altLang="en-US" sz="2600" dirty="0">
                <a:sym typeface="+mn-ea"/>
              </a:rPr>
              <a:t>数值</a:t>
            </a:r>
            <a:r>
              <a:rPr lang="en-US" altLang="zh-CN" sz="2600" dirty="0">
                <a:sym typeface="+mn-ea"/>
              </a:rPr>
              <a:t>4</a:t>
            </a:r>
            <a:r>
              <a:rPr lang="zh-CN" altLang="en-US" sz="2600" dirty="0">
                <a:sym typeface="+mn-ea"/>
              </a:rPr>
              <a:t>位</a:t>
            </a:r>
            <a:r>
              <a:rPr lang="en-US" altLang="zh-CN" sz="2600" dirty="0">
                <a:sym typeface="+mn-ea"/>
              </a:rPr>
              <a:t>)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都采用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补码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表示，都采用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双符号位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表示法。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40000"/>
              </a:lnSpc>
              <a:buSzPct val="70000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求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x+y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50912"/>
          </a:xfrm>
        </p:spPr>
        <p:txBody>
          <a:bodyPr wrap="square" lIns="91440" tIns="45720" rIns="91440" bIns="45720" anchor="b" anchorCtr="0"/>
          <a:p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数据格式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65138" y="1327150"/>
            <a:ext cx="8229600" cy="4411663"/>
          </a:xfrm>
        </p:spPr>
        <p:txBody>
          <a:bodyPr vert="horz" wrap="square" lIns="91440" tIns="45720" rIns="91440" bIns="45720" anchor="t"/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四、十进制数串表示法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字符串形式：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(ASCII  “0”30h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“9”39h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endParaRPr kumimoji="0" lang="zh-CN" altLang="en-US" sz="2400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8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位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表示一个数码。用于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非数值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计算领域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需要给定起始位置和串长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压缩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形式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(BCD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码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)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：</a:t>
            </a:r>
            <a:endParaRPr kumimoji="0" lang="zh-CN" altLang="en-US" sz="24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4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位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表示一个数码。可直接十进制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计算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符号在最后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，十六进制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C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表示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正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D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表示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负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偶数位数，不足则高位补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None/>
            </a:pPr>
            <a:endParaRPr kumimoji="0" lang="zh-CN" altLang="en-US" sz="24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4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765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灯片编号占位符 4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28650" y="5559425"/>
          <a:ext cx="7199313" cy="518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735"/>
                <a:gridCol w="412750"/>
                <a:gridCol w="452120"/>
                <a:gridCol w="452755"/>
                <a:gridCol w="986155"/>
                <a:gridCol w="598170"/>
                <a:gridCol w="370840"/>
                <a:gridCol w="403860"/>
                <a:gridCol w="414655"/>
                <a:gridCol w="501650"/>
                <a:gridCol w="2186305"/>
              </a:tblGrid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+123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-12</a:t>
                      </a:r>
                      <a:endParaRPr lang="en-US" altLang="zh-CN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514590" y="0"/>
            <a:ext cx="1638300" cy="19697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36195" tIns="0" rIns="0" bIns="0" rtlCol="0" anchor="t" anchorCtr="1">
            <a:spAutoFit/>
          </a:bodyPr>
          <a:p>
            <a:pPr marL="693420" lvl="2" indent="0" algn="l" eaLnBrk="1" hangingPunct="1">
              <a:buNone/>
            </a:pP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  B</a:t>
            </a:r>
            <a:endParaRPr lang="en-US" altLang="zh-CN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3420" lvl="2" indent="0" algn="l" eaLnBrk="1" hangingPunct="1">
              <a:buNone/>
            </a:pP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  O</a:t>
            </a:r>
            <a:endParaRPr lang="en-US" altLang="zh-CN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3420" lvl="2" indent="0" algn="l" eaLnBrk="1" hangingPunct="1">
              <a:buNone/>
            </a:pP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16 H</a:t>
            </a:r>
            <a:endParaRPr lang="en-US" altLang="zh-CN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3420" lvl="2" indent="0" algn="l" eaLnBrk="1" hangingPunct="1">
              <a:buNone/>
            </a:pP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 D</a:t>
            </a:r>
            <a:endParaRPr lang="en-US" altLang="zh-CN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179705" y="-27622"/>
            <a:ext cx="7543800" cy="98901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课堂练习</a:t>
            </a:r>
            <a:endParaRPr lang="zh-CN" altLang="en-US" b="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7412" name="Rectangle 3"/>
          <p:cNvSpPr>
            <a:spLocks noGrp="1"/>
          </p:cNvSpPr>
          <p:nvPr>
            <p:ph idx="1"/>
          </p:nvPr>
        </p:nvSpPr>
        <p:spPr>
          <a:xfrm>
            <a:off x="395605" y="909320"/>
            <a:ext cx="8229600" cy="5230813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、真值写成浮点数形式</a:t>
            </a:r>
            <a:endParaRPr lang="zh-CN" altLang="en-US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   x=0.1101*2</a:t>
            </a:r>
            <a:r>
              <a:rPr lang="en-US" altLang="zh-CN" sz="2600" baseline="300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， 则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6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浮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01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.1101</a:t>
            </a:r>
            <a:endParaRPr lang="en-US" altLang="zh-CN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   y=-0.1010*2</a:t>
            </a:r>
            <a:r>
              <a:rPr lang="en-US" altLang="zh-CN" sz="2600" baseline="300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，则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[y]</a:t>
            </a:r>
            <a:r>
              <a:rPr lang="zh-CN" altLang="en-US" sz="26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浮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.0110</a:t>
            </a:r>
            <a:endParaRPr lang="en-US" altLang="zh-CN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、对阶：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阶差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=1110       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即为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-2</a:t>
            </a:r>
            <a:endParaRPr lang="en-US" altLang="zh-CN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  Mx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应当右移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位，</a:t>
            </a:r>
            <a:endParaRPr lang="zh-CN" altLang="en-US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  [x]</a:t>
            </a:r>
            <a:r>
              <a:rPr lang="zh-CN" altLang="en-US" sz="26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浮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.0011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（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01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3</a:t>
            </a:r>
            <a:r>
              <a:rPr lang="zh-CN" altLang="en-US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、尾数求和：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尾数和为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11.1001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（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01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4</a:t>
            </a:r>
            <a:r>
              <a:rPr lang="zh-CN" altLang="en-US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、规格化：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左规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11.001</a:t>
            </a:r>
            <a:r>
              <a:rPr lang="en-US" altLang="zh-CN" sz="2600" dirty="0">
                <a:solidFill>
                  <a:schemeClr val="hlink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（</a:t>
            </a:r>
            <a:r>
              <a:rPr lang="en-US" altLang="zh-CN" sz="2600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），阶码减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为</a:t>
            </a: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endParaRPr lang="en-US" altLang="zh-CN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5</a:t>
            </a:r>
            <a:r>
              <a:rPr lang="zh-CN" altLang="en-US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、舍入：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就近舍入（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舍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入）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11.001</a:t>
            </a:r>
            <a:r>
              <a:rPr lang="en-US" altLang="zh-CN" sz="2600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丢弃</a:t>
            </a:r>
            <a:r>
              <a:rPr lang="en-US" altLang="zh-CN" sz="2600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endParaRPr lang="en-US" altLang="zh-CN" sz="2600" dirty="0">
              <a:solidFill>
                <a:srgbClr val="FF33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6</a:t>
            </a:r>
            <a:r>
              <a:rPr lang="zh-CN" altLang="en-US" sz="2600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、舍入后规格化，阶码判溢出：</a:t>
            </a:r>
            <a:r>
              <a:rPr lang="zh-CN" altLang="en-US" sz="2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阶码为</a:t>
            </a:r>
            <a:r>
              <a:rPr lang="en-US" altLang="zh-CN" sz="2600" dirty="0">
                <a:solidFill>
                  <a:srgbClr val="FF33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en-US" altLang="zh-CN" sz="2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r>
              <a:rPr lang="zh-CN" altLang="en-US" sz="26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，不溢出</a:t>
            </a:r>
            <a:endParaRPr lang="en-US" altLang="zh-CN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7</a:t>
            </a:r>
            <a:r>
              <a:rPr lang="zh-CN" altLang="en-US" sz="26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、写成真值：</a:t>
            </a:r>
            <a:r>
              <a:rPr lang="en-US" altLang="zh-CN" sz="2600" dirty="0">
                <a:latin typeface="黑体" panose="02010609060101010101" charset="-122"/>
                <a:ea typeface="黑体" panose="02010609060101010101" charset="-122"/>
                <a:cs typeface="+mn-cs"/>
              </a:rPr>
              <a:t>x+y=-0.1101*2</a:t>
            </a:r>
            <a:r>
              <a:rPr lang="en-US" altLang="zh-CN" sz="26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endParaRPr lang="en-US" altLang="zh-CN" sz="2600" baseline="300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浮点加减运算操作流程</a:t>
            </a:r>
            <a:endParaRPr lang="zh-CN" altLang="en-US"/>
          </a:p>
        </p:txBody>
      </p:sp>
      <p:pic>
        <p:nvPicPr>
          <p:cNvPr id="114694" name="Picture 4" descr="2a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84630"/>
            <a:ext cx="9144635" cy="423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2.6.2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浮点乘法和除法运算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843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marL="0" indent="0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设有两个浮点数ｘ和ｙ：</a:t>
            </a:r>
            <a:b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　　　ｘ＝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ｘ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·M</a:t>
            </a:r>
            <a:r>
              <a:rPr lang="zh-CN" altLang="en-US" sz="2400" baseline="-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ｘ</a:t>
            </a:r>
            <a:b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　　　ｙ＝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ｙ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·M</a:t>
            </a:r>
            <a:r>
              <a:rPr lang="zh-CN" altLang="en-US" sz="2400" baseline="-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ｙ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则 ｘ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×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ｙ＝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(E</a:t>
            </a:r>
            <a:r>
              <a:rPr lang="zh-CN" altLang="en-US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ｘ＋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ｙ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·(M</a:t>
            </a:r>
            <a:r>
              <a:rPr lang="zh-CN" altLang="en-US" sz="2400" baseline="-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ｘ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×M</a:t>
            </a:r>
            <a:r>
              <a:rPr lang="zh-CN" altLang="en-US" sz="2400" baseline="-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ｙ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   ｘ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÷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ｙ＝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(E</a:t>
            </a:r>
            <a:r>
              <a:rPr lang="zh-CN" altLang="en-US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ｘ－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lang="zh-CN" altLang="en-US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ｙ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·(M</a:t>
            </a:r>
            <a:r>
              <a:rPr lang="zh-CN" altLang="en-US" sz="2400" baseline="-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ｘ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÷M</a:t>
            </a:r>
            <a:r>
              <a:rPr lang="zh-CN" altLang="en-US" sz="2400" baseline="-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ｙ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乘除运算分为四步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4805" lvl="1" indent="0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操作数检查（被除数为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，商为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；若除数为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，商为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∞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344805" lvl="1" indent="0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阶码加减操作（判断阶码加减后是否溢出，可用双符号）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344805" lvl="1" indent="0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尾数乘除操作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344805" lvl="1" indent="0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结果规格化和舍入处理（截断或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舍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入）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Rectangle 3"/>
          <p:cNvSpPr>
            <a:spLocks noGrp="1"/>
          </p:cNvSpPr>
          <p:nvPr>
            <p:ph idx="1"/>
          </p:nvPr>
        </p:nvSpPr>
        <p:spPr>
          <a:xfrm>
            <a:off x="319088" y="350838"/>
            <a:ext cx="8526462" cy="5897562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设有浮点数</a:t>
            </a:r>
            <a:r>
              <a:rPr lang="zh-CN" altLang="en-US" sz="2800" i="1" dirty="0">
                <a:latin typeface="黑体" panose="02010609060101010101" charset="-122"/>
                <a:ea typeface="黑体" panose="02010609060101010101" charset="-122"/>
                <a:cs typeface="+mn-cs"/>
              </a:rPr>
              <a:t>ｘ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＝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8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－</a:t>
            </a:r>
            <a:r>
              <a:rPr lang="en-US" altLang="zh-CN" sz="28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5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×0.0110011,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       </a:t>
            </a:r>
            <a:r>
              <a:rPr lang="zh-CN" altLang="en-US" sz="2800" i="1" dirty="0">
                <a:latin typeface="黑体" panose="02010609060101010101" charset="-122"/>
                <a:ea typeface="黑体" panose="02010609060101010101" charset="-122"/>
                <a:cs typeface="+mn-cs"/>
              </a:rPr>
              <a:t>ｙ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＝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en-US" altLang="zh-CN" sz="28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3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×(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－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0.1110010),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阶码用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5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位</a:t>
            </a:r>
            <a:r>
              <a:rPr lang="zh-CN" altLang="en-US" sz="2800" dirty="0">
                <a:solidFill>
                  <a:srgbClr val="FF0000"/>
                </a:solidFill>
                <a:sym typeface="宋体" panose="02010600030101010101" pitchFamily="2" charset="-122"/>
              </a:rPr>
              <a:t>双符号位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补码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表示，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,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尾数用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8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位单符号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原码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表示，</a:t>
            </a:r>
            <a:r>
              <a:rPr lang="en-US" altLang="zh-CN" sz="2800" dirty="0">
                <a:sym typeface="+mn-ea"/>
              </a:rPr>
              <a:t>0</a:t>
            </a:r>
            <a:r>
              <a:rPr lang="zh-CN" altLang="en-US" sz="2800" dirty="0">
                <a:sym typeface="+mn-ea"/>
              </a:rPr>
              <a:t>舍</a:t>
            </a:r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求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</a:t>
            </a:r>
            <a:r>
              <a:rPr lang="zh-CN" altLang="en-US" sz="2800" i="1" dirty="0">
                <a:latin typeface="黑体" panose="02010609060101010101" charset="-122"/>
                <a:ea typeface="黑体" panose="02010609060101010101" charset="-122"/>
                <a:cs typeface="+mn-cs"/>
              </a:rPr>
              <a:t>ｘ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×</a:t>
            </a:r>
            <a:r>
              <a:rPr lang="zh-CN" altLang="en-US" sz="2800" i="1" dirty="0">
                <a:latin typeface="黑体" panose="02010609060101010101" charset="-122"/>
                <a:ea typeface="黑体" panose="02010609060101010101" charset="-122"/>
                <a:cs typeface="+mn-cs"/>
              </a:rPr>
              <a:t>ｙ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浮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。要求：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endParaRPr lang="en-US" altLang="zh-CN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  <a:sym typeface="宋体" panose="02010600030101010101" pitchFamily="2" charset="-122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[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解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:]</a:t>
            </a: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+mn-cs"/>
              <a:sym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则有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[Mx]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原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0.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0110011 , [My]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原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=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1.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1110010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[Ex]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补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=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011 ,     [Ey]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补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011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浮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=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011,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0.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0110011 , [y]=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011,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1.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1110010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Rectangle 2"/>
          <p:cNvSpPr>
            <a:spLocks noGrp="1"/>
          </p:cNvSpPr>
          <p:nvPr>
            <p:ph idx="1"/>
          </p:nvPr>
        </p:nvSpPr>
        <p:spPr>
          <a:xfrm>
            <a:off x="468313" y="333375"/>
            <a:ext cx="8388350" cy="5400675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(1)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求阶码和：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[Ex]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+[Ey]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011+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011=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110 (-2)</a:t>
            </a: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(2)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尾数乘法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（原码阵列乘法器）</a:t>
            </a:r>
            <a:b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[Mx]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原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×[My]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原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[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0.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0110011]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原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×[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1.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1110010]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原</a:t>
            </a:r>
            <a:b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      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[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1.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0101101 0110110]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原</a:t>
            </a:r>
            <a:endParaRPr lang="zh-CN" altLang="en-US" sz="2800" baseline="-250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(3)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规格化处理：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</a:t>
            </a: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（原码规格化：</a:t>
            </a:r>
            <a:r>
              <a:rPr lang="en-US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1.1*</a:t>
            </a: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或</a:t>
            </a:r>
            <a:r>
              <a:rPr lang="en-US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0.1*</a:t>
            </a: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，不是则需要左规）</a:t>
            </a:r>
            <a:endParaRPr lang="zh-CN" altLang="en-US" sz="28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乘积不是规格化的数，需要左规。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尾数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左移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位变为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1.1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011010 1101100 ,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阶码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变为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101 (-3)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(4)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舍入处理：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舍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入保留高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8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位（带符号位），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      故尾数为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1.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1011011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0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最终相乘结果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为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[x×y]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浮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101,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1.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1011011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其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真值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为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x×y=2</a:t>
            </a:r>
            <a:r>
              <a:rPr lang="zh-CN" altLang="zh-CN" sz="28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-3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×(-0.1011011)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604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b="0" dirty="0">
                <a:latin typeface="黑体" panose="02010609060101010101" charset="-122"/>
                <a:ea typeface="黑体" panose="02010609060101010101" charset="-122"/>
                <a:cs typeface="+mj-cs"/>
              </a:rPr>
              <a:t>2.6.3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浮点运算流水线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1508" name="Rectangle 3"/>
          <p:cNvSpPr>
            <a:spLocks noGrp="1"/>
          </p:cNvSpPr>
          <p:nvPr>
            <p:ph idx="1"/>
          </p:nvPr>
        </p:nvSpPr>
        <p:spPr>
          <a:xfrm>
            <a:off x="35560" y="1268730"/>
            <a:ext cx="8229600" cy="4411663"/>
          </a:xfrm>
        </p:spPr>
        <p:txBody>
          <a:bodyPr vert="horz" wrap="square" lIns="91440" tIns="45720" rIns="91440" bIns="45720" anchor="t" anchorCtr="0"/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A</a:t>
            </a:r>
            <a:r>
              <a:rPr lang="zh-CN" altLang="en-US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＝</a:t>
            </a:r>
            <a:r>
              <a:rPr lang="en-US" altLang="zh-CN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a×2</a:t>
            </a:r>
            <a:r>
              <a:rPr lang="en-US" altLang="zh-CN" sz="2800" baseline="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P,</a:t>
            </a:r>
            <a:r>
              <a:rPr lang="zh-CN" altLang="en-US" sz="2800" baseline="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　　</a:t>
            </a:r>
            <a:r>
              <a:rPr lang="en-US" altLang="zh-CN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B</a:t>
            </a:r>
            <a:r>
              <a:rPr lang="zh-CN" altLang="en-US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＝</a:t>
            </a:r>
            <a:r>
              <a:rPr lang="en-US" altLang="zh-CN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b×2</a:t>
            </a:r>
            <a:r>
              <a:rPr lang="en-US" altLang="zh-CN" sz="2800" baseline="300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q</a:t>
            </a:r>
            <a:endParaRPr lang="en-US" altLang="zh-CN" sz="28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在</a:t>
            </a:r>
            <a:r>
              <a:rPr lang="en-US" altLang="zh-CN" sz="2800" dirty="0">
                <a:solidFill>
                  <a:srgbClr val="FF00FF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4</a:t>
            </a:r>
            <a:r>
              <a:rPr lang="zh-CN" altLang="en-US" sz="2800" dirty="0">
                <a:solidFill>
                  <a:srgbClr val="FF00FF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级流水线</a:t>
            </a:r>
            <a:r>
              <a:rPr lang="zh-CN" altLang="en-US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浮点加法器，并发执行</a:t>
            </a:r>
            <a:r>
              <a:rPr lang="en-US" altLang="zh-CN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4</a:t>
            </a:r>
            <a:r>
              <a:rPr lang="zh-CN" altLang="en-US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个操作：</a:t>
            </a:r>
            <a:endParaRPr lang="zh-CN" altLang="en-US" sz="28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(1) 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求阶差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 C</a:t>
            </a:r>
            <a:endParaRPr lang="zh-CN" altLang="en-US" sz="28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(2) 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对阶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 S</a:t>
            </a:r>
            <a:endParaRPr lang="zh-CN" altLang="en-US" sz="2800" dirty="0">
              <a:solidFill>
                <a:srgbClr val="FF0000"/>
              </a:solidFill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(3) 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相加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 A</a:t>
            </a:r>
            <a:endParaRPr lang="zh-CN" altLang="en-US" sz="28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algn="just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宋体" panose="02010600030101010101" pitchFamily="2" charset="-122"/>
                <a:ea typeface="黑体" panose="02010609060101010101" charset="-122"/>
                <a:cs typeface="+mn-cs"/>
              </a:rPr>
              <a:t>(4) 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规格化</a:t>
            </a: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</a:rPr>
              <a:t> N</a:t>
            </a:r>
            <a:endParaRPr lang="zh-CN" altLang="en-US" sz="2800" dirty="0">
              <a:latin typeface="宋体" panose="02010600030101010101" pitchFamily="2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</a:pP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21509" name="Picture 4" descr="2"/>
          <p:cNvPicPr>
            <a:picLocks noChangeAspect="1"/>
          </p:cNvPicPr>
          <p:nvPr/>
        </p:nvPicPr>
        <p:blipFill>
          <a:blip r:embed="rId1"/>
          <a:srcRect b="33794"/>
          <a:stretch>
            <a:fillRect/>
          </a:stretch>
        </p:blipFill>
        <p:spPr>
          <a:xfrm>
            <a:off x="2484120" y="2348865"/>
            <a:ext cx="6727825" cy="331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6" name="矩形 7"/>
          <p:cNvSpPr/>
          <p:nvPr/>
        </p:nvSpPr>
        <p:spPr>
          <a:xfrm>
            <a:off x="35243" y="5804853"/>
            <a:ext cx="8659812" cy="953135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问题：流水线为什么可以提高性能？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各阶段的处理时间为什么要基本相同？</a:t>
            </a:r>
            <a:endParaRPr lang="zh-CN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/>
          </p:cNvSpPr>
          <p:nvPr>
            <p:ph type="title"/>
          </p:nvPr>
        </p:nvSpPr>
        <p:spPr>
          <a:xfrm>
            <a:off x="457200" y="79375"/>
            <a:ext cx="8565515" cy="6318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sz="4200" dirty="0">
                <a:latin typeface="黑体" panose="02010609060101010101" charset="-122"/>
                <a:ea typeface="黑体" panose="02010609060101010101" charset="-122"/>
                <a:cs typeface="+mj-cs"/>
              </a:rPr>
              <a:t>复习：第二章 运算方法和运算器</a:t>
            </a:r>
            <a:endParaRPr lang="zh-CN" altLang="en-US" sz="42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0" y="711200"/>
            <a:ext cx="9144000" cy="5537200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数据与文字的表示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1.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数据格式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（定点数，浮点数 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IEEE754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2.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数的机器码表示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（原码、补码、反码、移码）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ea"/>
              </a:rPr>
              <a:t>（重点）</a:t>
            </a:r>
            <a:endParaRPr kumimoji="0" lang="zh-CN" altLang="en-US" sz="2175" b="1" i="0" u="none" strike="noStrike" kern="0" cap="none" spc="0" normalizeH="0" baseline="0" noProof="1" dirty="0">
              <a:solidFill>
                <a:srgbClr val="FF00FF"/>
              </a:solidFill>
              <a:latin typeface="华文彩云" panose="02010800040101010101" charset="-122"/>
              <a:ea typeface="华文彩云" panose="0201080004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3.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字符与字符串的表示方法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（字符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ASCII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4.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汉字的表示方法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（输入码、内码、字模码）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5.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校验码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（奇偶校验）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2.2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定点加法、减法运算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1.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补码加法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[x+y]</a:t>
            </a:r>
            <a:r>
              <a:rPr kumimoji="0" lang="zh-CN" altLang="en-US" sz="2175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补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=[x]</a:t>
            </a:r>
            <a:r>
              <a:rPr kumimoji="0" lang="zh-CN" altLang="en-US" sz="2175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补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+[y]</a:t>
            </a:r>
            <a:r>
              <a:rPr kumimoji="0" lang="zh-CN" altLang="en-US" sz="2175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补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）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</a:t>
            </a:r>
            <a:r>
              <a:rPr lang="zh-CN" altLang="en-US" sz="2175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ea"/>
              </a:rPr>
              <a:t>（重点）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2.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补码减法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</a:t>
            </a:r>
            <a:r>
              <a:rPr kumimoji="0" lang="zh-CN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[x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-y</a:t>
            </a:r>
            <a:r>
              <a:rPr kumimoji="0" lang="zh-CN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]</a:t>
            </a:r>
            <a:r>
              <a:rPr kumimoji="0" lang="zh-CN" altLang="en-US" sz="2175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补 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=</a:t>
            </a:r>
            <a:r>
              <a:rPr kumimoji="0" lang="zh-CN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[x]</a:t>
            </a:r>
            <a:r>
              <a:rPr kumimoji="0" lang="zh-CN" altLang="en-US" sz="2175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补</a:t>
            </a:r>
            <a:r>
              <a:rPr kumimoji="0" lang="zh-CN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+[-y]</a:t>
            </a:r>
            <a:r>
              <a:rPr kumimoji="0" lang="zh-CN" altLang="en-US" sz="2175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补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）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</a:t>
            </a:r>
            <a:r>
              <a:rPr lang="zh-CN" altLang="en-US" sz="2175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ea"/>
              </a:rPr>
              <a:t>（重点）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 3.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溢出概念与检测方法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双符号位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/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变形补码，单符号位法）</a:t>
            </a:r>
            <a:r>
              <a:rPr lang="zh-CN" altLang="en-US" sz="2175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ea"/>
              </a:rPr>
              <a:t>（重点）</a:t>
            </a:r>
            <a:endParaRPr kumimoji="0" lang="zh-CN" altLang="en-US" sz="2175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4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基本的二进制加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/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减法器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（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一位全加器，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行波进位补码加法/加法器）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2.3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定点乘法运算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2.4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定点除法运算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2.5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定点运算器的组成  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2.6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浮点运算与浮点运算器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/>
          </p:cNvSpPr>
          <p:nvPr>
            <p:ph type="title"/>
          </p:nvPr>
        </p:nvSpPr>
        <p:spPr>
          <a:xfrm>
            <a:off x="457200" y="79375"/>
            <a:ext cx="8632825" cy="6318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sz="4200" dirty="0">
                <a:sym typeface="+mn-ea"/>
              </a:rPr>
              <a:t>复习：</a:t>
            </a:r>
            <a:r>
              <a:rPr lang="zh-CN" altLang="en-US" sz="4200" dirty="0">
                <a:latin typeface="黑体" panose="02010609060101010101" charset="-122"/>
                <a:ea typeface="黑体" panose="02010609060101010101" charset="-122"/>
                <a:cs typeface="+mj-cs"/>
              </a:rPr>
              <a:t>第二章 运算方法和运算器</a:t>
            </a:r>
            <a:endParaRPr lang="zh-CN" altLang="en-US" sz="42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0" y="711200"/>
            <a:ext cx="9144000" cy="5924550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数据与文字的表示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2.2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定点加法、减法运算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2.3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定点乘法运算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原码并行乘法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/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间接补码并行乘法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（求补电路，符号处理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2.4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定点除法运算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1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原码除法算法原理 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(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加减交替法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)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2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.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并行除法器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可控加法</a:t>
            </a:r>
            <a:r>
              <a:rPr kumimoji="0" lang="zh-CN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/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减法单元 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CAS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2.5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定点运算器的组成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1.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逻辑运算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（与、或、非、异或）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2.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多功能算术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/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逻辑运算单元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ALU   </a:t>
            </a:r>
            <a:r>
              <a:rPr lang="zh-CN" altLang="en-US" sz="2175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ea"/>
              </a:rPr>
              <a:t>（重点）</a:t>
            </a:r>
            <a:endParaRPr kumimoji="0" lang="en-US" altLang="zh-CN" sz="2175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     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4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位先行进位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ALU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、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74LS181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引脚、功能表、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ALU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扩展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）</a:t>
            </a:r>
            <a:endParaRPr kumimoji="0" lang="en-US" altLang="zh-CN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3.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内部总线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（双向数据总线）</a:t>
            </a:r>
            <a:endParaRPr kumimoji="0" lang="zh-CN" altLang="en-US" sz="2175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4.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定点运算器的基本结构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ALU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三总线，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课程设计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2.6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浮点运算与浮点运算器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/>
          </p:cNvSpPr>
          <p:nvPr>
            <p:ph type="title"/>
          </p:nvPr>
        </p:nvSpPr>
        <p:spPr>
          <a:xfrm>
            <a:off x="457200" y="79375"/>
            <a:ext cx="8574405" cy="6318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sz="4200" dirty="0">
                <a:sym typeface="+mn-ea"/>
              </a:rPr>
              <a:t>复习：</a:t>
            </a:r>
            <a:r>
              <a:rPr lang="zh-CN" altLang="en-US" sz="4200" dirty="0">
                <a:latin typeface="黑体" panose="02010609060101010101" charset="-122"/>
                <a:ea typeface="黑体" panose="02010609060101010101" charset="-122"/>
                <a:cs typeface="+mj-cs"/>
              </a:rPr>
              <a:t>第二章 运算方法和运算器</a:t>
            </a:r>
            <a:endParaRPr lang="zh-CN" altLang="en-US" sz="42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0" y="711200"/>
            <a:ext cx="9144000" cy="5924550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数据与文字的表示   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2.2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定点加法、减法运算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2.3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定点乘法运算       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2.4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定点除法运算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2.5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定点运算器的组成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2.6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浮点运算与浮点运算器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345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1.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浮点加法、减法运算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 </a:t>
            </a:r>
            <a:r>
              <a:rPr lang="zh-CN" altLang="en-US" sz="2175" dirty="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ea"/>
              </a:rPr>
              <a:t>（重点）</a:t>
            </a:r>
            <a:endParaRPr kumimoji="0" lang="zh-CN" altLang="en-US" sz="2175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  <a:p>
            <a:pPr marL="692150" marR="0" lvl="1" indent="-347345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 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(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0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检查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对阶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尾数求和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规格化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舍入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溢出判断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)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2.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浮点乘法、除法运算</a:t>
            </a:r>
            <a:endParaRPr kumimoji="0" lang="zh-CN" altLang="en-US" sz="2175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  <a:p>
            <a:pPr marL="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    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(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0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检查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阶码加减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尾数乘除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规格化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ea"/>
                <a:sym typeface="+mn-ea"/>
              </a:rPr>
              <a:t>舍入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)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3.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浮点运算流水线</a:t>
            </a:r>
            <a:endParaRPr kumimoji="0" lang="zh-CN" altLang="en-US" sz="2175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175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 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（</a:t>
            </a:r>
            <a:r>
              <a:rPr kumimoji="0" lang="en-US" altLang="zh-CN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  <a:sym typeface="+mn-ea"/>
              </a:rPr>
              <a:t>4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宋体" panose="02010600030101010101" pitchFamily="2" charset="-122"/>
                <a:ea typeface="黑体" panose="02010609060101010101" charset="-122"/>
                <a:cs typeface="+mn-cs"/>
                <a:sym typeface="+mn-ea"/>
              </a:rPr>
              <a:t>级流水线：求阶差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对阶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相加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→</a:t>
            </a:r>
            <a:r>
              <a:rPr kumimoji="0" lang="zh-CN" altLang="en-US" sz="2175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规格化）</a:t>
            </a:r>
            <a:endParaRPr kumimoji="0" lang="zh-CN" altLang="en-US" sz="2175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800" b="1" i="0" u="none" strike="noStrike" kern="0" cap="none" spc="0" normalizeH="0" baseline="0" noProof="1" dirty="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6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92162"/>
          </a:xfrm>
        </p:spPr>
        <p:txBody>
          <a:bodyPr wrap="square" lIns="91440" tIns="45720" rIns="91440" bIns="45720" anchor="b" anchorCtr="0"/>
          <a:p>
            <a:r>
              <a:rPr lang="zh-CN" altLang="en-US" dirty="0">
                <a:sym typeface="+mn-ea"/>
              </a:rPr>
              <a:t>第二章 运算方法和运算器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3554" name="日期占位符 4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5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pic>
        <p:nvPicPr>
          <p:cNvPr id="23556" name="图片 8" descr="t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7913"/>
            <a:ext cx="3698875" cy="5780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870325" y="1444625"/>
            <a:ext cx="4881563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24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问题： 运算器</a:t>
            </a:r>
            <a:endParaRPr lang="zh-CN" altLang="en-US" sz="240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能实现哪些算术逻辑运算</a:t>
            </a:r>
            <a:endParaRPr lang="zh-CN" altLang="en-US" sz="240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如何实现算术逻辑运算？</a:t>
            </a:r>
            <a:endParaRPr lang="zh-CN" altLang="en-US" sz="2400" noProof="1" dirty="0"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它的内部结构如何？</a:t>
            </a:r>
            <a:endParaRPr lang="zh-CN" altLang="en-US" sz="240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如何快速且高效运算？</a:t>
            </a:r>
            <a:endParaRPr lang="zh-CN" altLang="en-US" sz="2400" noProof="1" dirty="0"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如果出现特殊运算操作数或特殊运算结果怎么办？</a:t>
            </a:r>
            <a:endParaRPr lang="zh-CN" altLang="en-US" sz="240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40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   </a:t>
            </a:r>
            <a:r>
              <a:rPr lang="zh-CN" altLang="en-US" sz="240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（第</a:t>
            </a:r>
            <a:r>
              <a:rPr lang="en-US" altLang="zh-CN" sz="240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5</a:t>
            </a:r>
            <a:r>
              <a:rPr lang="zh-CN" altLang="en-US" sz="240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章</a:t>
            </a:r>
            <a:r>
              <a:rPr lang="en-US" altLang="zh-CN" sz="240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en-US" sz="240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中央处理器）</a:t>
            </a:r>
            <a:endParaRPr lang="zh-CN" altLang="en-US" sz="2400" noProof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……</a:t>
            </a:r>
            <a:endParaRPr lang="en-US" altLang="zh-CN" sz="240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23558" name="文本框 1"/>
          <p:cNvSpPr txBox="1"/>
          <p:nvPr/>
        </p:nvSpPr>
        <p:spPr>
          <a:xfrm>
            <a:off x="4179888" y="922338"/>
            <a:ext cx="3027362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现代电子计算机：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2.1.2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数的机器码表示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970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lvl="1" indent="-347345" eaLnBrk="1" hangingPunct="1">
              <a:lnSpc>
                <a:spcPct val="190000"/>
              </a:lnSpc>
              <a:buSzPct val="70000"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真值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一般书写的数，用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-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表示正负的数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90000"/>
              </a:lnSpc>
              <a:buSzPct val="70000"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机器码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机器中表示的数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,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要解决在计算机内部数的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正、负符号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符号位是否和数值位一起参与运算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的问题。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lvl="2" indent="-293370" eaLnBrk="1" hangingPunct="1">
              <a:lnSpc>
                <a:spcPct val="190000"/>
              </a:lnSpc>
              <a:buSzPct val="70000"/>
            </a:pP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原码    反码    补码     移码</a:t>
            </a:r>
            <a:endParaRPr lang="zh-CN" altLang="en-US" sz="28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</a:pPr>
            <a:endParaRPr lang="zh-CN" altLang="en-US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+mj-cs"/>
              </a:rPr>
              <a:t>作业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307975" y="977900"/>
            <a:ext cx="8528050" cy="4411663"/>
          </a:xfrm>
        </p:spPr>
        <p:txBody>
          <a:bodyPr anchor="t" anchorCtr="0"/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画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第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的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“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章节知识结构图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”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 （以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上课内容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为准，写出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关键字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，画出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关键图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A4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大小的纸，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彩笔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标重点，随堂携带，课间抽查）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习题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2.6 浮点运算方法和浮点运算器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复习题</a:t>
            </a:r>
            <a:endParaRPr lang="zh-CN" altLang="en-US" sz="28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word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文档）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（布置作业后的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48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小时内交作业）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（答案写在本子上，拍照后由学委汇总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发老师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qq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239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、原码表示法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7653" name="Rectangle 3"/>
          <p:cNvSpPr>
            <a:spLocks noGrp="1"/>
          </p:cNvSpPr>
          <p:nvPr>
            <p:ph idx="1"/>
          </p:nvPr>
        </p:nvSpPr>
        <p:spPr>
          <a:xfrm>
            <a:off x="457200" y="846138"/>
            <a:ext cx="8467725" cy="4411663"/>
          </a:xfrm>
        </p:spPr>
        <p:txBody>
          <a:bodyPr vert="horz" wrap="square" lIns="91440" tIns="45720" rIns="91440" bIns="45720" anchor="t"/>
          <a:p>
            <a:pPr marL="692150" marR="0" lvl="1" indent="-347345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定点整数 </a:t>
            </a:r>
            <a:r>
              <a:rPr kumimoji="0" lang="en-US" altLang="zh-CN" sz="36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X</a:t>
            </a:r>
            <a:r>
              <a:rPr kumimoji="0" lang="en-US" altLang="zh-CN" sz="3600" b="1" i="0" u="none" strike="noStrike" kern="0" cap="none" spc="0" normalizeH="0" baseline="-2500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n</a:t>
            </a:r>
            <a:r>
              <a:rPr kumimoji="0" lang="en-US" altLang="zh-CN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X</a:t>
            </a:r>
            <a:r>
              <a:rPr kumimoji="0" lang="en-US" altLang="zh-CN" sz="3600" b="1" i="0" u="none" strike="noStrike" kern="0" cap="none" spc="0" normalizeH="0" baseline="-250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n-1</a:t>
            </a:r>
            <a:r>
              <a:rPr kumimoji="0" lang="en-US" altLang="zh-CN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X</a:t>
            </a:r>
            <a:r>
              <a:rPr kumimoji="0" lang="en-US" altLang="zh-CN" sz="3600" b="1" i="0" u="none" strike="noStrike" kern="0" cap="none" spc="0" normalizeH="0" baseline="-250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n-2</a:t>
            </a:r>
            <a:r>
              <a:rPr kumimoji="0" lang="en-US" altLang="zh-CN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…</a:t>
            </a:r>
            <a:r>
              <a:rPr kumimoji="0" lang="en-US" altLang="zh-CN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X</a:t>
            </a:r>
            <a:r>
              <a:rPr kumimoji="0" lang="en-US" altLang="zh-CN" sz="3600" b="1" i="0" u="none" strike="noStrike" kern="0" cap="none" spc="0" normalizeH="0" baseline="-250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2</a:t>
            </a:r>
            <a:r>
              <a:rPr kumimoji="0" lang="en-US" altLang="zh-CN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X</a:t>
            </a:r>
            <a:r>
              <a:rPr kumimoji="0" lang="en-US" altLang="zh-CN" sz="3600" b="1" i="0" u="none" strike="noStrike" kern="0" cap="none" spc="0" normalizeH="0" baseline="-250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en-US" altLang="zh-CN" sz="22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344805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x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   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2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n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&gt;x≥0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（正数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）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      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34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[x]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原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=                              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             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34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2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n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-x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 =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2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n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+|x|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0≥x &gt;-2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n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（负数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）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    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34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34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说明：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不唯一，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有正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和负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之分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4055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范围 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-(2</a:t>
            </a:r>
            <a:r>
              <a:rPr kumimoji="0" lang="zh-CN" altLang="zh-CN" sz="2800" b="1" i="0" u="none" strike="noStrike" kern="0" cap="none" spc="0" normalizeH="0" baseline="30000" noProof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n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-1)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～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+(2</a:t>
            </a:r>
            <a:r>
              <a:rPr kumimoji="0" lang="zh-CN" altLang="zh-CN" sz="2800" b="1" i="0" u="none" strike="noStrike" kern="0" cap="none" spc="0" normalizeH="0" baseline="300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n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-1)</a:t>
            </a:r>
            <a:endParaRPr kumimoji="0" lang="en-US" altLang="zh-CN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34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例：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x=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+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1001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，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y=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-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1001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，求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[x]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原，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[y]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原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34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	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解：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[x]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原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1001     [y]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原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1001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30725" name="AutoShape 4"/>
          <p:cNvSpPr/>
          <p:nvPr/>
        </p:nvSpPr>
        <p:spPr>
          <a:xfrm>
            <a:off x="2079625" y="1662113"/>
            <a:ext cx="76200" cy="1295400"/>
          </a:xfrm>
          <a:prstGeom prst="leftBrace">
            <a:avLst>
              <a:gd name="adj1" fmla="val 141194"/>
              <a:gd name="adj2" fmla="val 47722"/>
            </a:avLst>
          </a:pr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文本框 1"/>
          <p:cNvSpPr txBox="1"/>
          <p:nvPr/>
        </p:nvSpPr>
        <p:spPr>
          <a:xfrm>
            <a:off x="6284913" y="3341688"/>
            <a:ext cx="2670175" cy="492125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pPr marL="0" lvl="2" indent="0" algn="l"/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原码：</a:t>
            </a: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正</a:t>
            </a: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负</a:t>
            </a:r>
            <a:endParaRPr lang="zh-CN" altLang="en-US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223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、原码表示法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31746" name="Rectangle 3"/>
          <p:cNvSpPr>
            <a:spLocks noGrp="1"/>
          </p:cNvSpPr>
          <p:nvPr>
            <p:ph idx="1"/>
          </p:nvPr>
        </p:nvSpPr>
        <p:spPr>
          <a:xfrm>
            <a:off x="457200" y="1131888"/>
            <a:ext cx="8229600" cy="5230812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定点小数 </a:t>
            </a:r>
            <a:r>
              <a:rPr lang="en-US" altLang="zh-CN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en-US" altLang="zh-CN" baseline="-250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n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n-1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n-2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…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        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x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en-US" altLang="zh-CN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1&gt;x≥0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（正数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              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[x]</a:t>
            </a:r>
            <a:r>
              <a:rPr lang="zh-CN" altLang="en-US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原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                                 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        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1-x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0≥x &gt;-1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负数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     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marL="694055" lvl="2" indent="0" eaLnBrk="1" hangingPunct="1">
              <a:buSzPct val="70000"/>
              <a:buFont typeface="Wingdings" panose="05000000000000000000" pitchFamily="2" charset="2"/>
              <a:buNone/>
            </a:pP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694055" lvl="2" indent="0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说明：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有正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和负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之分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</a:endParaRPr>
          </a:p>
          <a:p>
            <a:pPr marL="694055" lvl="2" indent="0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范围</a:t>
            </a:r>
            <a:r>
              <a:rPr lang="zh-CN" altLang="zh-CN" sz="2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</a:rPr>
              <a:t>-(1-2</a:t>
            </a:r>
            <a:r>
              <a:rPr lang="zh-CN" altLang="zh-CN" sz="2800" baseline="300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</a:rPr>
              <a:t>-n</a:t>
            </a:r>
            <a:r>
              <a:rPr lang="zh-CN" altLang="zh-CN" sz="2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</a:rPr>
              <a:t>～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+(1-2</a:t>
            </a:r>
            <a:r>
              <a:rPr lang="zh-CN" altLang="zh-CN" sz="2800" baseline="30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-n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sz="2800" baseline="30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例：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x=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0.11001110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y=</a:t>
            </a:r>
            <a:r>
              <a:rPr lang="en-US" altLang="zh-CN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0.11001110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，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    求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[x]</a:t>
            </a:r>
            <a:r>
              <a:rPr lang="zh-CN" altLang="en-US" baseline="-250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原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[y]</a:t>
            </a:r>
            <a:r>
              <a:rPr lang="zh-CN" altLang="en-US" baseline="-250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原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解：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   [x]</a:t>
            </a:r>
            <a:r>
              <a:rPr lang="zh-CN" altLang="en-US" baseline="-25000" dirty="0">
                <a:latin typeface="黑体" panose="02010609060101010101" charset="-122"/>
                <a:ea typeface="黑体" panose="02010609060101010101" charset="-122"/>
              </a:rPr>
              <a:t>原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.11001110     [y]</a:t>
            </a:r>
            <a:r>
              <a:rPr lang="zh-CN" altLang="en-US" baseline="-25000" dirty="0">
                <a:latin typeface="黑体" panose="02010609060101010101" charset="-122"/>
                <a:ea typeface="黑体" panose="02010609060101010101" charset="-122"/>
              </a:rPr>
              <a:t>原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en-US" altLang="zh-CN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.11001110</a:t>
            </a: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747" name="AutoShape 4"/>
          <p:cNvSpPr/>
          <p:nvPr/>
        </p:nvSpPr>
        <p:spPr>
          <a:xfrm>
            <a:off x="2263775" y="1974850"/>
            <a:ext cx="76200" cy="1295400"/>
          </a:xfrm>
          <a:prstGeom prst="leftBrace">
            <a:avLst>
              <a:gd name="adj1" fmla="val 141194"/>
              <a:gd name="adj2" fmla="val 50000"/>
            </a:avLst>
          </a:pr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文本框 2"/>
          <p:cNvSpPr txBox="1"/>
          <p:nvPr/>
        </p:nvSpPr>
        <p:spPr>
          <a:xfrm>
            <a:off x="6345238" y="3502025"/>
            <a:ext cx="2668587" cy="492125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pPr marL="0" lvl="2" indent="0" algn="l"/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原码：</a:t>
            </a: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正</a:t>
            </a: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负</a:t>
            </a:r>
            <a:endParaRPr lang="zh-CN" altLang="en-US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原码特点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867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</a:pPr>
            <a:r>
              <a:rPr kumimoji="0" lang="en-US" altLang="zh-CN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表示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简单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易于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同真值之间进行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转换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  实现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乘除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运算规则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简单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。</a:t>
            </a:r>
            <a:endParaRPr kumimoji="0" lang="zh-CN" altLang="en-US" sz="36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进行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加减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运算十分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麻烦</a:t>
            </a:r>
            <a:r>
              <a:rPr kumimoji="0" lang="en-US" altLang="zh-CN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r>
              <a:rPr kumimoji="0" lang="zh-CN" altLang="en-US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【例：</a:t>
            </a:r>
            <a:r>
              <a:rPr kumimoji="0" lang="en-US" altLang="zh-CN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5+(-2)</a:t>
            </a:r>
            <a:r>
              <a:rPr kumimoji="0" lang="zh-CN" altLang="en-US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】</a:t>
            </a:r>
            <a:endParaRPr kumimoji="0" lang="zh-CN" altLang="en-US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344170" marR="0" lvl="1" indent="0" algn="l" defTabSz="914400" rtl="0" eaLnBrk="1" fontAlgn="base" latinLnBrk="0" hangingPunct="1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charset="0"/>
              <a:buNone/>
            </a:pP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（要单独处理符号位）</a:t>
            </a:r>
            <a:endParaRPr kumimoji="0" lang="zh-CN" altLang="en-US" sz="36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223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补码表示法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79500"/>
            <a:ext cx="8112125" cy="56261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  <a:defRPr/>
            </a:pP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钟表例子：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点拨到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点：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-9=3 mod12  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定点小数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</a:t>
            </a:r>
            <a:r>
              <a:rPr kumimoji="0" lang="en-US" altLang="zh-CN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.x</a:t>
            </a:r>
            <a:r>
              <a:rPr kumimoji="0" lang="en-US" altLang="zh-CN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</a:t>
            </a:r>
            <a:r>
              <a:rPr kumimoji="0" lang="en-US" altLang="zh-CN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…</a:t>
            </a:r>
            <a:r>
              <a:rPr kumimoji="0" lang="en-US" altLang="zh-CN" sz="3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</a:t>
            </a:r>
            <a:r>
              <a:rPr kumimoji="0" lang="en-US" altLang="zh-CN" sz="30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（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以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为模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               x         1&gt;x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≥0      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（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0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正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）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           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补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=                                  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              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2+x      0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≥x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&gt;-1     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（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1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负）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          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ea"/>
            </a:endParaRPr>
          </a:p>
          <a:p>
            <a:pPr marL="109220" marR="0" lvl="1" indent="-45720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charset="0"/>
              <a:buChar char="l"/>
              <a:defRPr/>
            </a:pP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定点整数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</a:t>
            </a:r>
            <a:r>
              <a:rPr kumimoji="0" lang="en-US" altLang="zh-CN" sz="3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.x</a:t>
            </a:r>
            <a:r>
              <a:rPr kumimoji="0" lang="en-US" altLang="zh-CN" sz="3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</a:t>
            </a:r>
            <a:r>
              <a:rPr kumimoji="0" lang="en-US" altLang="zh-CN" sz="3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…</a:t>
            </a:r>
            <a:r>
              <a:rPr kumimoji="0" lang="en-US" altLang="zh-CN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</a:t>
            </a:r>
            <a:r>
              <a:rPr kumimoji="0" lang="en-US" altLang="zh-CN" sz="30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</a:t>
            </a:r>
            <a:r>
              <a:rPr kumimoji="0" lang="zh-CN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kumimoji="0" lang="zh-CN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以</a:t>
            </a:r>
            <a:r>
              <a:rPr kumimoji="0" lang="en-US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kumimoji="0" lang="en-US" altLang="zh-CN" sz="30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n+1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为模</a:t>
            </a:r>
            <a:r>
              <a:rPr kumimoji="0" lang="zh-CN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为模</a:t>
            </a:r>
            <a:r>
              <a:rPr kumimoji="0" lang="zh-CN" altLang="zh-CN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            x               2</a:t>
            </a:r>
            <a:r>
              <a:rPr kumimoji="0" lang="en-US" altLang="zh-CN" sz="3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n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&gt;x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≥0               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补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=                                      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           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2</a:t>
            </a:r>
            <a:r>
              <a:rPr kumimoji="0" lang="en-US" altLang="zh-CN" sz="3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n+1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+x=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2</a:t>
            </a:r>
            <a:r>
              <a:rPr kumimoji="0" lang="en-US" altLang="zh-CN" sz="3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n+1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-|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x|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  0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rPr>
              <a:t>≥x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&gt;-2</a:t>
            </a:r>
            <a:r>
              <a:rPr kumimoji="0" lang="en-US" altLang="zh-CN" sz="3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n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               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821" name="AutoShape 4"/>
          <p:cNvSpPr/>
          <p:nvPr/>
        </p:nvSpPr>
        <p:spPr>
          <a:xfrm>
            <a:off x="2324100" y="2341563"/>
            <a:ext cx="76200" cy="1055687"/>
          </a:xfrm>
          <a:prstGeom prst="leftBrace">
            <a:avLst>
              <a:gd name="adj1" fmla="val 141107"/>
              <a:gd name="adj2" fmla="val 50000"/>
            </a:avLst>
          </a:pr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2" name="AutoShape 4"/>
          <p:cNvSpPr/>
          <p:nvPr/>
        </p:nvSpPr>
        <p:spPr>
          <a:xfrm>
            <a:off x="1938338" y="4095750"/>
            <a:ext cx="106362" cy="860425"/>
          </a:xfrm>
          <a:prstGeom prst="leftBrace">
            <a:avLst>
              <a:gd name="adj1" fmla="val 140931"/>
              <a:gd name="adj2" fmla="val 50000"/>
            </a:avLst>
          </a:pr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3" name="文本框 3"/>
          <p:cNvSpPr txBox="1"/>
          <p:nvPr/>
        </p:nvSpPr>
        <p:spPr>
          <a:xfrm>
            <a:off x="6335713" y="3960813"/>
            <a:ext cx="2808287" cy="1011555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136525" tIns="136525" rIns="136525" bIns="136525" anchor="t" anchorCtr="1">
            <a:spAutoFit/>
          </a:bodyPr>
          <a:p>
            <a:pPr marL="0" lvl="2" indent="0"/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补码：正数是自己</a:t>
            </a:r>
            <a:endParaRPr lang="zh-CN" altLang="en-US" sz="24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lvl="2" indent="0"/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      负数取反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+1</a:t>
            </a:r>
            <a:endParaRPr lang="en-US" altLang="zh-CN" sz="24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9725" y="5265738"/>
            <a:ext cx="8229600" cy="15303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思考：负数补码除了取反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+1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外，还有其他方法吗？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答：负数补码，从最低位从右向左扫描，第一个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和其右的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保持不变，左边的数值位全部取反。（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求补电路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3584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4138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、反码表示法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32773" name="Rectangle 3"/>
          <p:cNvSpPr>
            <a:spLocks noGrp="1"/>
          </p:cNvSpPr>
          <p:nvPr>
            <p:ph idx="1"/>
          </p:nvPr>
        </p:nvSpPr>
        <p:spPr>
          <a:xfrm>
            <a:off x="457200" y="1327150"/>
            <a:ext cx="8229600" cy="4568825"/>
          </a:xfrm>
        </p:spPr>
        <p:txBody>
          <a:bodyPr vert="horz" wrap="square" lIns="91440" tIns="45720" rIns="91440" bIns="45720" anchor="t"/>
          <a:p>
            <a:pPr marL="987425" marR="0" lvl="2" indent="-2940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2800" b="1" i="0" u="none" strike="noStrike" kern="0" cap="none" spc="0" normalizeH="0" baseline="0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反</a:t>
            </a:r>
            <a:r>
              <a:rPr kumimoji="0" lang="zh-CN" altLang="en-US" sz="2800" b="1" i="0" u="none" strike="noStrike" kern="0" cap="none" spc="0" normalizeH="0" baseline="0" noProof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码：</a:t>
            </a:r>
            <a:r>
              <a:rPr kumimoji="0" lang="zh-CN" altLang="en-US" sz="2800" b="1" i="0" u="none" strike="noStrike" kern="0" cap="none" spc="0" normalizeH="0" baseline="0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正数是自己，负数取反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补码：</a:t>
            </a:r>
            <a:r>
              <a:rPr kumimoji="0" lang="zh-CN" altLang="en-US" sz="2800" b="1" i="0" u="none" strike="noStrike" kern="0" cap="none" spc="0" normalizeH="0" baseline="0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正数是自己，负数取反</a:t>
            </a:r>
            <a:r>
              <a:rPr kumimoji="0" lang="en-US" altLang="zh-CN" sz="2800" b="1" i="0" u="none" strike="noStrike" kern="0" cap="none" spc="0" normalizeH="0" baseline="0" noProof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+1</a:t>
            </a:r>
            <a:endParaRPr kumimoji="0" lang="en-US" altLang="zh-CN" sz="2800" b="1" i="0" u="none" strike="noStrike" kern="0" cap="none" spc="0" normalizeH="0" baseline="0" noProof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负数补码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=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反码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+1</a:t>
            </a:r>
            <a:endParaRPr kumimoji="0" lang="en-US" altLang="zh-CN" sz="2800" b="1" i="0" u="none" strike="noStrike" kern="0" cap="none" spc="0" normalizeH="0" baseline="0" noProof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charset="0"/>
              <a:buChar char="l"/>
            </a:pPr>
            <a:endParaRPr kumimoji="0" lang="en-US" altLang="zh-CN" sz="2800" b="1" i="0" u="none" strike="noStrike" kern="0" cap="none" spc="0" normalizeH="0" baseline="0" noProof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charset="0"/>
              <a:buChar char="l"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的唯一性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693420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原码：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不唯一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693420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补码：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唯一，把减法转化为加法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693420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反码：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唯一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5845" name="文本框 3"/>
          <p:cNvSpPr txBox="1"/>
          <p:nvPr/>
        </p:nvSpPr>
        <p:spPr>
          <a:xfrm>
            <a:off x="5387975" y="2486025"/>
            <a:ext cx="3298825" cy="1258888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136525" tIns="136525" rIns="136525" bIns="136525" anchor="t" anchorCtr="1">
            <a:spAutoFit/>
          </a:bodyPr>
          <a:p>
            <a:pPr marL="0" lvl="2" indent="0" algn="l"/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正数：</a:t>
            </a:r>
            <a:endParaRPr lang="zh-CN" altLang="en-US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lvl="2" indent="0" algn="l"/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原码</a:t>
            </a: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补码</a:t>
            </a: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=</a:t>
            </a:r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反码</a:t>
            </a:r>
            <a:endParaRPr lang="zh-CN" altLang="en-US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>
          <a:xfrm>
            <a:off x="300038" y="195263"/>
            <a:ext cx="8110538" cy="65849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  <a:defRPr/>
            </a:pP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2.1</a:t>
            </a: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已知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补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=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0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10011011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，求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x=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？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解：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x=+10011011B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=155D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  <a:defRPr/>
            </a:pP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例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2.2</a:t>
            </a: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已知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补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=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10011011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，求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x=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？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解：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x=-01100101B=-101D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(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取反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+1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  <a:defRPr/>
            </a:pP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例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2.4</a:t>
            </a: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x=+122D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y=-122D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求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原、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补、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反、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[y]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原、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[y]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补、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[y]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反</a:t>
            </a: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解：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x=+1111010B</a:t>
            </a:r>
            <a:r>
              <a:rPr kumimoji="0" lang="zh-CN" alt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y=-1111010B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原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=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0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1111010B 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[y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原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=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1111010B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          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补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=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0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1111010B 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[y]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补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=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0000110B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           [x]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反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=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0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1111010B  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[y]</a:t>
            </a:r>
            <a:r>
              <a:rPr kumimoji="0" lang="zh-CN" altLang="en-US" sz="3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反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=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0000101</a:t>
            </a: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B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charRg st="109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1">
                                            <p:txEl>
                                              <p:charRg st="109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1">
                                            <p:txEl>
                                              <p:charRg st="109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charRg st="131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1">
                                            <p:txEl>
                                              <p:charRg st="131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>
                                            <p:txEl>
                                              <p:charRg st="131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charRg st="169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61">
                                            <p:txEl>
                                              <p:charRg st="169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61">
                                            <p:txEl>
                                              <p:charRg st="169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charRg st="197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61">
                                            <p:txEl>
                                              <p:charRg st="197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61">
                                            <p:txEl>
                                              <p:charRg st="197" end="2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charRg st="234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461">
                                            <p:txEl>
                                              <p:charRg st="234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61">
                                            <p:txEl>
                                              <p:charRg st="234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charRg st="276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1">
                                            <p:txEl>
                                              <p:charRg st="276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1">
                                            <p:txEl>
                                              <p:charRg st="276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charRg st="5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461">
                                            <p:txEl>
                                              <p:charRg st="5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61">
                                            <p:txEl>
                                              <p:charRg st="50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charRg st="77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461">
                                            <p:txEl>
                                              <p:charRg st="77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461">
                                            <p:txEl>
                                              <p:charRg st="77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3789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0327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4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、移码表示法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（阶码）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38916" name="Rectangle 3"/>
          <p:cNvSpPr>
            <a:spLocks noGrp="1"/>
          </p:cNvSpPr>
          <p:nvPr>
            <p:ph idx="1"/>
          </p:nvPr>
        </p:nvSpPr>
        <p:spPr>
          <a:xfrm>
            <a:off x="606425" y="2955925"/>
            <a:ext cx="8229600" cy="3749675"/>
          </a:xfrm>
        </p:spPr>
        <p:txBody>
          <a:bodyPr vert="horz" wrap="square" lIns="91440" tIns="45720" rIns="91440" bIns="45720" anchor="t"/>
          <a:p>
            <a:pPr marL="692150" marR="0" lvl="1" indent="0" algn="l" defTabSz="914400" rtl="0" eaLnBrk="1" fontAlgn="base" latinLnBrk="0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定点整数定义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：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[e]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移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=2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k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+e     2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k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&gt;e≥-2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k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0" algn="l" defTabSz="914400" rtl="0" eaLnBrk="1" fontAlgn="base" latinLnBrk="0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移码等于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补码反符号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0" algn="l" defTabSz="914400" rtl="0" eaLnBrk="1" fontAlgn="base" latinLnBrk="0" hangingPunct="1">
              <a:lnSpc>
                <a:spcPct val="14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例：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e=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+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10101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，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[e]</a:t>
            </a:r>
            <a:r>
              <a:rPr kumimoji="0" lang="zh-CN" altLang="en-US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补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0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10101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，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[e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]</a:t>
            </a:r>
            <a:r>
              <a:rPr kumimoji="0" lang="zh-CN" altLang="en-US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移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10101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  <a:sym typeface="宋体" panose="02010600030101010101" pitchFamily="2" charset="-122"/>
            </a:endParaRPr>
          </a:p>
          <a:p>
            <a:pPr marL="692150" marR="0" lvl="1" indent="0" algn="l" defTabSz="914400" rtl="0" eaLnBrk="1" fontAlgn="base" latinLnBrk="0" hangingPunct="1">
              <a:lnSpc>
                <a:spcPct val="14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    e=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-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10101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，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[e]</a:t>
            </a:r>
            <a:r>
              <a:rPr kumimoji="0" lang="zh-CN" altLang="en-US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补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01011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，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[e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]</a:t>
            </a:r>
            <a:r>
              <a:rPr kumimoji="0" lang="zh-CN" altLang="en-US" sz="2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移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=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0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宋体" panose="02010600030101010101" pitchFamily="2" charset="-122"/>
              </a:rPr>
              <a:t>01011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36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6425" y="1074738"/>
            <a:ext cx="8229600" cy="15303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思考：原码解决了符号表示问题，补码解决了计算和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唯一性表示问题，那为什么还要有移码？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答：移码用于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浮点数的阶码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表示。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5091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sz="4200" dirty="0">
                <a:latin typeface="黑体" panose="02010609060101010101" charset="-122"/>
                <a:ea typeface="黑体" panose="02010609060101010101" charset="-122"/>
                <a:cs typeface="+mj-cs"/>
              </a:rPr>
              <a:t>第二章 运算方法和运算器</a:t>
            </a:r>
            <a:endParaRPr lang="zh-CN" altLang="en-US" sz="42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2.1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数据与文字的表示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2.2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定点加法、减法运算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2.3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定点乘法运算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2.4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定点除法运算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2.5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定点运算器的组成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2.6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浮点运算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与浮点运算器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日期占位符 4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4" name="灯片编号占位符 6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38915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674687"/>
          </a:xfrm>
        </p:spPr>
        <p:txBody>
          <a:bodyPr vert="horz" wrap="square" lIns="91440" tIns="45720" rIns="91440" bIns="45720" anchor="b" anchorCtr="0"/>
          <a:p>
            <a:pPr eaLnBrk="1" hangingPunct="1"/>
            <a:r>
              <a:rPr lang="en-US" altLang="zh-CN" dirty="0"/>
              <a:t>5</a:t>
            </a:r>
            <a:r>
              <a:rPr lang="zh-CN" altLang="en-US" dirty="0"/>
              <a:t>、浮点数的机器表示</a:t>
            </a:r>
            <a:endParaRPr lang="zh-CN" altLang="en-US" dirty="0"/>
          </a:p>
        </p:txBody>
      </p:sp>
      <p:sp>
        <p:nvSpPr>
          <p:cNvPr id="38916" name="Rectangle 3"/>
          <p:cNvSpPr>
            <a:spLocks noGrp="1"/>
          </p:cNvSpPr>
          <p:nvPr>
            <p:ph type="body" sz="half" idx="1"/>
          </p:nvPr>
        </p:nvSpPr>
        <p:spPr>
          <a:xfrm>
            <a:off x="184150" y="914400"/>
            <a:ext cx="8740775" cy="5216525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4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IEEE754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标准</a:t>
            </a:r>
            <a:endParaRPr lang="en-US" altLang="zh-CN" sz="40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lvl="1" indent="-347345" eaLnBrk="1" hangingPunct="1">
              <a:lnSpc>
                <a:spcPct val="150000"/>
              </a:lnSpc>
              <a:buSzPct val="70000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规则规定了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单精度、短浮点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(32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双精度长浮点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(64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.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lvl="1" indent="-347345" eaLnBrk="1" hangingPunct="1">
              <a:lnSpc>
                <a:spcPct val="150000"/>
              </a:lnSpc>
              <a:buSzPct val="70000"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规则中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尾数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原码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阶码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移码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便于对阶和比较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8917" name="Picture 4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3297238"/>
            <a:ext cx="6699250" cy="1009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8" name="Picture 5" descr="picture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4643438"/>
            <a:ext cx="8534400" cy="118903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59800" cy="6937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IEEE754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标准：单精度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32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位浮点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  <a:sym typeface="宋体" panose="02010600030101010101" pitchFamily="2" charset="-122"/>
            </a:endParaRPr>
          </a:p>
        </p:txBody>
      </p:sp>
      <p:sp>
        <p:nvSpPr>
          <p:cNvPr id="40964" name="Rectangle 3"/>
          <p:cNvSpPr>
            <a:spLocks noGrp="1"/>
          </p:cNvSpPr>
          <p:nvPr>
            <p:ph idx="1"/>
          </p:nvPr>
        </p:nvSpPr>
        <p:spPr>
          <a:xfrm>
            <a:off x="457200" y="1731963"/>
            <a:ext cx="8426450" cy="4865687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lnSpc>
                <a:spcPct val="12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6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4805" lvl="1" indent="0" eaLnBrk="1" hangingPunct="1">
              <a:lnSpc>
                <a:spcPct val="12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基数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=2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，隐含表示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344805" lvl="1" indent="0" eaLnBrk="1" hangingPunct="1">
              <a:lnSpc>
                <a:spcPct val="12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位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符号位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S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正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负</a:t>
            </a:r>
            <a:endParaRPr lang="zh-CN" altLang="en-US" sz="2400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4805" lvl="1" indent="0" eaLnBrk="1" hangingPunct="1">
              <a:lnSpc>
                <a:spcPct val="12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23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位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尾数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M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，纯小数，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原码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表示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344805" lvl="1" indent="0" eaLnBrk="1" hangingPunct="1">
              <a:lnSpc>
                <a:spcPct val="12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位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阶码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E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移码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表示（阶符隐含在阶码中）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694055" lvl="2" indent="0" eaLnBrk="1" hangingPunct="1">
              <a:lnSpc>
                <a:spcPct val="12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规格化：尾数域最左位</a:t>
            </a:r>
            <a:r>
              <a:rPr lang="en-US" altLang="zh-CN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最高有效位</a:t>
            </a:r>
            <a:r>
              <a:rPr lang="en-US" altLang="zh-CN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en-US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总是</a:t>
            </a:r>
            <a:r>
              <a:rPr lang="en-US" altLang="zh-CN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， 故这一位经常不予存储，而认为隐藏在小数点的左边。采用这种方式时，将浮点数的指数真值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变成阶码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时，应将指数真值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e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加上一个固定的偏移值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127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</a:rPr>
              <a:t>(01111111)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，即</a:t>
            </a:r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  <a:p>
            <a:pPr marL="989330" lvl="3" indent="0" eaLnBrk="1" hangingPunct="1">
              <a:lnSpc>
                <a:spcPct val="120000"/>
              </a:lnSpc>
              <a:buSzPct val="75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E = e + 127 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e = E - 127）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0965" name="Picture 4" descr="pictur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815975"/>
            <a:ext cx="6699250" cy="10096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4301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8658225" cy="6937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IEEE754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标准：双精度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64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位浮点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  <a:sym typeface="宋体" panose="02010600030101010101" pitchFamily="2" charset="-122"/>
            </a:endParaRPr>
          </a:p>
        </p:txBody>
      </p:sp>
      <p:sp>
        <p:nvSpPr>
          <p:cNvPr id="19461" name="Rectangle 3"/>
          <p:cNvSpPr>
            <a:spLocks noGrp="1"/>
          </p:cNvSpPr>
          <p:nvPr>
            <p:ph idx="1"/>
          </p:nvPr>
        </p:nvSpPr>
        <p:spPr>
          <a:xfrm>
            <a:off x="457200" y="1731963"/>
            <a:ext cx="8229600" cy="4411663"/>
          </a:xfrm>
        </p:spPr>
        <p:txBody>
          <a:bodyPr vert="horz" wrap="square" lIns="91440" tIns="45720" rIns="91440" bIns="45720" anchor="t"/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6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4170" marR="0" lvl="1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52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位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尾数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M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，纯小数，原码表示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344170" marR="0" lvl="1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位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阶码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E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，移码表示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3420" marR="0" lvl="2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规格化后：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E=e+1023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64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位浮点：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原值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x=(-1)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S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×(1.M)×2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E-1023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            e=E-1023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32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位浮点：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原值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x=(-1)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S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×(1.M)×2</a:t>
            </a:r>
            <a:r>
              <a:rPr kumimoji="0" lang="en-US" altLang="zh-CN" sz="28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E-127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            e=E-127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pic>
        <p:nvPicPr>
          <p:cNvPr id="43013" name="Picture 5" descr="picture4"/>
          <p:cNvPicPr>
            <a:picLocks noGrp="1"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457200" y="982663"/>
            <a:ext cx="8534400" cy="1189037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22325"/>
          </a:xfrm>
        </p:spPr>
        <p:txBody>
          <a:bodyPr wrap="square" lIns="91440" tIns="45720" rIns="91440" bIns="45720" anchor="b" anchorCtr="0"/>
          <a:p>
            <a:pPr eaLnBrk="1" hangingPunct="1">
              <a:lnSpc>
                <a:spcPct val="9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特殊浮点数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1987" name="Rectangle 3"/>
          <p:cNvSpPr>
            <a:spLocks noGrp="1"/>
          </p:cNvSpPr>
          <p:nvPr>
            <p:ph idx="1"/>
          </p:nvPr>
        </p:nvSpPr>
        <p:spPr>
          <a:xfrm>
            <a:off x="457200" y="944563"/>
            <a:ext cx="8229600" cy="4411663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正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符号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，阶码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，尾数全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负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符号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，阶码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E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，尾数全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正无穷大 （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+∞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）：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符号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，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阶码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E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，尾数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M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负无穷大 （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-∞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）：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符号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，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阶码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E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，尾数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M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0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宋体" panose="02010600030101010101" pitchFamily="2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32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位浮点，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E=8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位，则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E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取值范围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1-254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            e=E-127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，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e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取值范围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-126 — 127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说明：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浮点数所表示的范围远比定点数大。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高档微机以上的计算机中同时采用定点、浮点表示，由使用者进行选择。而单片机中多采用定点表示。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2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22325"/>
          </a:xfrm>
        </p:spPr>
        <p:txBody>
          <a:bodyPr wrap="square" lIns="91440" tIns="45720" rIns="91440" bIns="45720" anchor="b" anchorCtr="0"/>
          <a:p>
            <a:pPr eaLnBrk="1" hangingPunct="1">
              <a:lnSpc>
                <a:spcPct val="90000"/>
              </a:lnSpc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规格化浮点数 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1987" name="Rectangle 3"/>
          <p:cNvSpPr>
            <a:spLocks noGrp="1"/>
          </p:cNvSpPr>
          <p:nvPr>
            <p:ph idx="1"/>
          </p:nvPr>
        </p:nvSpPr>
        <p:spPr>
          <a:xfrm>
            <a:off x="457200" y="944563"/>
            <a:ext cx="8229600" cy="5437188"/>
          </a:xfrm>
        </p:spPr>
        <p:txBody>
          <a:bodyPr vert="horz" wrap="square" lIns="91440" tIns="45720" rIns="91440" bIns="45720" anchor="t"/>
          <a:p>
            <a:pPr marL="0" marR="0" indent="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补充习题：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IEEE754标准规定的64位浮点数格式中，符号位为1位，阶码为11位，尾数为52位，则它能表示的最大规格化正数为（      ）</a:t>
            </a:r>
            <a:endParaRPr kumimoji="0" lang="zh-CN" altLang="en-US" sz="24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答案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+［1+（1-2</a:t>
            </a:r>
            <a:r>
              <a:rPr kumimoji="0" lang="zh-CN" altLang="en-US" sz="2400" b="1" i="0" u="none" strike="noStrike" kern="0" cap="none" spc="0" normalizeH="0" baseline="60000" noProof="1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-52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）］ ×2</a:t>
            </a:r>
            <a:r>
              <a:rPr kumimoji="0" lang="zh-CN" altLang="en-US" sz="2400" b="1" i="0" u="none" strike="noStrike" kern="0" cap="none" spc="0" normalizeH="0" baseline="60000" noProof="1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1023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解析：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64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位浮点：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原值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x=(-1)</a:t>
            </a:r>
            <a:r>
              <a:rPr kumimoji="0" lang="en-US" altLang="zh-CN" sz="24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S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×(1.M)×2</a:t>
            </a:r>
            <a:r>
              <a:rPr kumimoji="0" lang="en-US" altLang="zh-CN" sz="2400" b="1" i="0" baseline="50000" noProof="1" dirty="0">
                <a:solidFill>
                  <a:schemeClr val="tx1"/>
                </a:solidFill>
                <a:uFillTx/>
                <a:ea typeface="黑体" panose="02010609060101010101" charset="-122"/>
                <a:cs typeface="+mn-cs"/>
                <a:sym typeface="+mn-ea"/>
              </a:rPr>
              <a:t>e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               e=E-1023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最大规格化整数：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M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最大为全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（即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1-2</a:t>
            </a:r>
            <a:r>
              <a:rPr kumimoji="0" lang="en-US" altLang="zh-CN" sz="2400" b="1" i="0" u="none" strike="noStrike" kern="0" cap="none" spc="0" normalizeH="0" baseline="60000" noProof="1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-52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规格化数则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不能为全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或全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取值为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—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2046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          e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的取值为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-1022 —— 1023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所以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最大为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+［1+（1-2</a:t>
            </a:r>
            <a:r>
              <a:rPr kumimoji="0" lang="zh-CN" altLang="en-US" sz="2400" b="1" i="0" u="none" strike="noStrike" kern="0" cap="none" spc="0" normalizeH="0" baseline="60000" noProof="1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-52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）］ ×2</a:t>
            </a:r>
            <a:r>
              <a:rPr kumimoji="0" lang="zh-CN" altLang="en-US" sz="2400" b="1" i="0" u="none" strike="noStrike" kern="0" cap="none" spc="0" normalizeH="0" baseline="60000" noProof="1" dirty="0">
                <a:solidFill>
                  <a:srgbClr val="FF0000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1023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715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数据格式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3557" name="Rectangle 3"/>
          <p:cNvSpPr>
            <a:spLocks noGrp="1"/>
          </p:cNvSpPr>
          <p:nvPr>
            <p:ph idx="1"/>
          </p:nvPr>
        </p:nvSpPr>
        <p:spPr>
          <a:xfrm>
            <a:off x="457200" y="1158875"/>
            <a:ext cx="8229600" cy="4579938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2.5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若浮点数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的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IEEE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754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标准存储格式为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(41360000)</a:t>
            </a:r>
            <a:r>
              <a:rPr kumimoji="0" lang="en-US" altLang="zh-CN" sz="24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16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，求其浮点数的十进制数值。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将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16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进制数展开后，可得二制数格式为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100 00010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011 0110 0000 0000 0000 0000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符号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S  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阶码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E(8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位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)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尾数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M(23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位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指数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=E-127=10000010-01111111=00000011=(3)</a:t>
            </a:r>
            <a:r>
              <a:rPr kumimoji="0" lang="en-US" altLang="zh-CN" sz="24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endParaRPr kumimoji="0" lang="en-US" altLang="zh-CN" sz="2400" b="1" i="0" u="none" strike="noStrike" kern="0" cap="none" spc="0" normalizeH="0" baseline="-2500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包括隐藏位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的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尾数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1.M=1.011 0110 0000 0000 0000 0000=1.011011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于是有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x=(-1)</a:t>
            </a:r>
            <a:r>
              <a:rPr kumimoji="0" lang="en-US" altLang="zh-CN" sz="2400" b="1" i="0" u="none" strike="noStrike" kern="0" cap="none" spc="0" normalizeH="0" baseline="60000" noProof="1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en-US" altLang="zh-CN" sz="2400" b="1" i="0" u="none" strike="noStrike" kern="0" cap="none" spc="0" normalizeH="0" baseline="30000" noProof="1" dirty="0">
                <a:solidFill>
                  <a:schemeClr val="bg1"/>
                </a:solidFill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S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×1.M×2</a:t>
            </a:r>
            <a:r>
              <a:rPr kumimoji="0" lang="en-US" altLang="zh-CN" sz="24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=+(1.011011)×2</a:t>
            </a:r>
            <a:r>
              <a:rPr kumimoji="0" lang="en-US" altLang="zh-CN" sz="2400" b="1" i="0" u="none" strike="noStrike" kern="0" cap="none" spc="0" normalizeH="0" baseline="30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3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=+1011.011=(11.375)</a:t>
            </a:r>
            <a:r>
              <a:rPr kumimoji="0" lang="en-US" altLang="zh-CN" sz="24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4813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6358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数据格式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8132" name="Rectangle 3"/>
          <p:cNvSpPr>
            <a:spLocks noGrp="1"/>
          </p:cNvSpPr>
          <p:nvPr>
            <p:ph idx="1"/>
          </p:nvPr>
        </p:nvSpPr>
        <p:spPr>
          <a:xfrm>
            <a:off x="457200" y="1063625"/>
            <a:ext cx="8229600" cy="5641975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2.6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将数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(20.59375)</a:t>
            </a:r>
            <a:r>
              <a:rPr lang="en-US" altLang="zh-CN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转换成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IEEE754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标准的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32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位浮点数的二进制存储格式。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: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首先分别将整数和分数部分转换成二进制数：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20.59375=10100.10011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（整数除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取余，小数乘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取整）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然后移动小数点，使其在第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位之间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10100.10011=1.010010011×2</a:t>
            </a:r>
            <a:r>
              <a:rPr lang="en-US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4 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则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e=4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于是得到：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S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=0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,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=4+127=131,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M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=010010011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最后得到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32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位浮点数的二进制存储格式为：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0 10000011 01001001100000000000000=(41A4C000)</a:t>
            </a:r>
            <a:r>
              <a:rPr lang="en-US" altLang="zh-CN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16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49155" name="Rectangle 2"/>
          <p:cNvSpPr>
            <a:spLocks noGrp="1"/>
          </p:cNvSpPr>
          <p:nvPr>
            <p:ph type="title"/>
          </p:nvPr>
        </p:nvSpPr>
        <p:spPr>
          <a:xfrm>
            <a:off x="169863" y="214313"/>
            <a:ext cx="7872412" cy="102711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j-cs"/>
              </a:rPr>
              <a:t>例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j-cs"/>
              </a:rPr>
              <a:t>2.7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j-cs"/>
              </a:rPr>
              <a:t>、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以定点整数为例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,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用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数轴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形式说明原码、反码、补码表示范围和可能的数码组合情况。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j-cs"/>
              </a:rPr>
              <a:t> 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pic>
        <p:nvPicPr>
          <p:cNvPr id="49156" name="Picture 3" descr="picture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975" y="1241425"/>
            <a:ext cx="8782050" cy="3902075"/>
          </a:xfrm>
        </p:spPr>
      </p:pic>
      <p:sp>
        <p:nvSpPr>
          <p:cNvPr id="2" name="文本框 1"/>
          <p:cNvSpPr txBox="1"/>
          <p:nvPr/>
        </p:nvSpPr>
        <p:spPr>
          <a:xfrm>
            <a:off x="457200" y="5397500"/>
            <a:ext cx="8229600" cy="1050925"/>
          </a:xfrm>
          <a:prstGeom prst="rect">
            <a:avLst/>
          </a:prstGeom>
          <a:solidFill>
            <a:srgbClr val="FFFFC2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思考：为什么补码表示比原码反码多一个（能表示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-2</a:t>
            </a:r>
            <a:r>
              <a:rPr lang="en-US" altLang="zh-CN" sz="2400" baseline="60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n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）？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答：补码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唯一，多出一个不用的代码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10…0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规定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它为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-2</a:t>
            </a:r>
            <a:r>
              <a:rPr lang="en-US" altLang="zh-CN" sz="2400" baseline="600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n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28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28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28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51203" name="Rectangle 2"/>
          <p:cNvSpPr>
            <a:spLocks noGrp="1"/>
          </p:cNvSpPr>
          <p:nvPr>
            <p:ph type="title"/>
          </p:nvPr>
        </p:nvSpPr>
        <p:spPr>
          <a:xfrm>
            <a:off x="138113" y="366713"/>
            <a:ext cx="8040687" cy="111601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j-cs"/>
              </a:rPr>
              <a:t>例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j-cs"/>
              </a:rPr>
              <a:t>2.8 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将十进制真值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－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127,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－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1,0,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＋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1,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＋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127)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列表表示成二进制数及原码、反码、补码、移码值</a:t>
            </a:r>
            <a:endParaRPr lang="zh-CN" altLang="en-US" sz="28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pic>
        <p:nvPicPr>
          <p:cNvPr id="51204" name="Picture 3" descr="picture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878013"/>
            <a:ext cx="9078913" cy="4618037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39940" name="Rectangle 2"/>
          <p:cNvSpPr>
            <a:spLocks noGrp="1"/>
          </p:cNvSpPr>
          <p:nvPr>
            <p:ph type="title"/>
          </p:nvPr>
        </p:nvSpPr>
        <p:spPr>
          <a:xfrm>
            <a:off x="457200" y="428625"/>
            <a:ext cx="7439025" cy="1431925"/>
          </a:xfrm>
        </p:spPr>
        <p:txBody>
          <a:bodyPr wrap="square" lIns="91440" tIns="45720" rIns="91440" bIns="45720" anchor="b" anchorCtr="0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9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例</a:t>
            </a:r>
            <a:r>
              <a:rPr kumimoji="0" lang="en-US" altLang="zh-CN" sz="29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2.9</a:t>
            </a:r>
            <a:r>
              <a:rPr kumimoji="0" lang="zh-CN" altLang="en-US" sz="29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、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设机器字长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16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位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,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定点表示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,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尾数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15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位，数符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位，问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定点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原码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整数表示时,最大正数是多少?最小负数是多少?</a:t>
            </a:r>
            <a:endParaRPr kumimoji="0" lang="zh-CN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>
          <a:xfrm>
            <a:off x="315913" y="2092325"/>
            <a:ext cx="8574088" cy="39258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解：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最大正整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111 1111 1111 1111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x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＝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</a:t>
            </a:r>
            <a:r>
              <a:rPr kumimoji="0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1)</a:t>
            </a:r>
            <a:r>
              <a:rPr kumimoji="0" lang="en-US" alt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＝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＋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32767)</a:t>
            </a:r>
            <a:r>
              <a:rPr kumimoji="0" lang="en-US" alt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endParaRPr kumimoji="0" lang="en-US" altLang="zh-CN" sz="2800" b="1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最小负整数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111 1111 1111 1111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x＝(1－2</a:t>
            </a:r>
            <a:r>
              <a:rPr kumimoji="0" 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＝－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(2</a:t>
            </a:r>
            <a:r>
              <a:rPr kumimoji="0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1)</a:t>
            </a:r>
            <a:r>
              <a:rPr kumimoji="0" lang="en-US" alt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＝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－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32767)</a:t>
            </a:r>
            <a:r>
              <a:rPr kumimoji="0" lang="en-US" alt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248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数据与文字的表示方法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434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2.1.1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数据格式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2.1.2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数的机器码表示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2.1.3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字符与字符串的表示方法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2.1.4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汉字的表示方法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2.1.5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校验码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/>
          </p:cNvSpPr>
          <p:nvPr>
            <p:ph type="title"/>
          </p:nvPr>
        </p:nvSpPr>
        <p:spPr>
          <a:xfrm>
            <a:off x="342900" y="265113"/>
            <a:ext cx="7793038" cy="75406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2.1.3  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字符和字符串的表示方法</a:t>
            </a:r>
            <a:endParaRPr lang="zh-CN" altLang="en-US" sz="35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1989" name="Rectangle 3"/>
          <p:cNvSpPr>
            <a:spLocks noGrp="1"/>
          </p:cNvSpPr>
          <p:nvPr>
            <p:ph idx="1"/>
          </p:nvPr>
        </p:nvSpPr>
        <p:spPr>
          <a:xfrm>
            <a:off x="457200" y="1317625"/>
            <a:ext cx="8229600" cy="4930775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符号数据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：字符信息用数据表示，如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ASCII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等；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ASCII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: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一个字节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8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位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低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7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位编码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(128),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最高位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校验位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,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  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（见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P24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表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 ASCII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字符编码表）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特殊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ASCII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换行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0A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H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，回车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0D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H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，空格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20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H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   字符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30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H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，字母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A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41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H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，字母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a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61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H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字符串的存放方法：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从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高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位字节向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低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位字节的次序顺序存放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（倒放）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  从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低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位字节向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高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位字节的次序顺序存放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（顺放）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        见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P25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图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2.1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ASCII </a:t>
            </a:r>
            <a:r>
              <a:rPr lang="zh-CN" altLang="en-US"/>
              <a:t>字符编码表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ASCII.web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981075"/>
            <a:ext cx="8954770" cy="54597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15735" y="2204720"/>
            <a:ext cx="262890" cy="2882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8035" y="1934210"/>
            <a:ext cx="284480" cy="2705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40015" y="2218690"/>
            <a:ext cx="292100" cy="2743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24075" y="5523230"/>
            <a:ext cx="632460" cy="2584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24075" y="4725035"/>
            <a:ext cx="632460" cy="2584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0335" y="1917065"/>
            <a:ext cx="287655" cy="2832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3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9155" y="2925445"/>
            <a:ext cx="4365625" cy="4120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6731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2.1.4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汉字的表示方法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3013" name="Rectangle 3"/>
          <p:cNvSpPr>
            <a:spLocks noGrp="1"/>
          </p:cNvSpPr>
          <p:nvPr>
            <p:ph idx="1"/>
          </p:nvPr>
        </p:nvSpPr>
        <p:spPr>
          <a:xfrm>
            <a:off x="35560" y="692785"/>
            <a:ext cx="8486140" cy="5770880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（一级汉字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3755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，二级汉字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3008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，共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6763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个）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、输入码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①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国标码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区位码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）：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94*94 =8836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②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拼音码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：拼音输入法 → 词组输入，联想输入    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③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字形码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：五笔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④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语音或图像识别输入汉字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、汉字内码：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汉字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机内码，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字节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，最高位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英文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机内码，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字节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，最高位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、汉字字模码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（汉字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点阵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、汉字库）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1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60419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861300" cy="84296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2.1.5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校验码 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-- </a:t>
            </a: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奇偶校验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5062" name="Rectangle 4"/>
          <p:cNvSpPr/>
          <p:nvPr/>
        </p:nvSpPr>
        <p:spPr>
          <a:xfrm>
            <a:off x="376238" y="1038225"/>
            <a:ext cx="8229600" cy="30305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fontAlgn="base">
              <a:lnSpc>
                <a:spcPct val="16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strike="noStrike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引入：</a:t>
            </a:r>
            <a:r>
              <a:rPr lang="zh-CN" altLang="en-US" sz="2800" strike="noStrike" noProof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噪音干扰和元件故障，导致数据出错</a:t>
            </a:r>
            <a:endParaRPr lang="zh-CN" altLang="en-US" sz="2800" strike="noStrike" noProof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fontAlgn="base">
              <a:lnSpc>
                <a:spcPct val="16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strike="noStrike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解决方法：</a:t>
            </a:r>
            <a:r>
              <a:rPr lang="zh-CN" altLang="en-US" sz="2800" strike="noStrike" noProof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加冗余信息（校验位）</a:t>
            </a:r>
            <a:endParaRPr lang="zh-CN" altLang="en-US" sz="2800" strike="noStrike" noProof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fontAlgn="base">
              <a:lnSpc>
                <a:spcPct val="16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strike="noStrike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奇校验</a:t>
            </a:r>
            <a:r>
              <a:rPr lang="zh-CN" altLang="en-US" sz="2800" strike="noStrike" noProof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：奇数个</a:t>
            </a:r>
            <a:r>
              <a:rPr lang="en-US" altLang="zh-CN" sz="2800" strike="noStrike" noProof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endParaRPr lang="en-US" altLang="zh-CN" sz="2800" strike="noStrike" noProof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fontAlgn="base">
              <a:lnSpc>
                <a:spcPct val="16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strike="noStrike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偶校验：</a:t>
            </a:r>
            <a:r>
              <a:rPr lang="zh-CN" altLang="en-US" sz="2800" strike="noStrike" noProof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偶数个</a:t>
            </a:r>
            <a:r>
              <a:rPr lang="en-US" altLang="zh-CN" sz="2800" strike="noStrike" noProof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endParaRPr lang="en-US" altLang="zh-CN" sz="2800" strike="noStrike" noProof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indent="-342900" fontAlgn="base">
              <a:lnSpc>
                <a:spcPct val="16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strike="noStrike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不足：</a:t>
            </a:r>
            <a:r>
              <a:rPr lang="zh-CN" altLang="en-US" sz="2800" strike="noStrike" noProof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只能判断奇数个字符的错误，</a:t>
            </a:r>
            <a:endParaRPr lang="zh-CN" altLang="en-US" sz="2800" strike="noStrike" noProof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base">
              <a:lnSpc>
                <a:spcPct val="16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</a:pPr>
            <a:r>
              <a:rPr lang="zh-CN" altLang="en-US" sz="2800" strike="noStrike" noProof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更无法识别错误信息的位置，</a:t>
            </a:r>
            <a:r>
              <a:rPr lang="en-US" altLang="zh-CN" sz="2800" b="1" strike="noStrike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</a:t>
            </a:r>
            <a:r>
              <a:rPr lang="zh-CN" altLang="en-US" sz="2800" b="1" strike="noStrike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不能纠错）</a:t>
            </a:r>
            <a:endParaRPr lang="zh-CN" altLang="en-US" sz="2800" b="1" strike="noStrike" noProof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61442" name="Rectangle 2"/>
          <p:cNvSpPr>
            <a:spLocks noGrp="1"/>
          </p:cNvSpPr>
          <p:nvPr>
            <p:ph type="title"/>
          </p:nvPr>
        </p:nvSpPr>
        <p:spPr>
          <a:xfrm>
            <a:off x="290513" y="314325"/>
            <a:ext cx="7543800" cy="1511300"/>
          </a:xfrm>
        </p:spPr>
        <p:txBody>
          <a:bodyPr wrap="square" lIns="91440" tIns="45720" rIns="91440" bIns="45720" anchor="b" anchorCtr="0"/>
          <a:p>
            <a:pPr eaLnBrk="1" hangingPunct="1">
              <a:lnSpc>
                <a:spcPct val="12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j-cs"/>
              </a:rPr>
              <a:t>例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j-cs"/>
              </a:rPr>
              <a:t>2.11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j-cs"/>
              </a:rPr>
              <a:t>、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已知下表中左面一栏有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5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个字节的数据，请分别用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奇校验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偶校验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进行编码，填在中间一栏和右面一栏。</a:t>
            </a:r>
            <a:endParaRPr lang="zh-CN" altLang="en-US" sz="28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>
          <a:xfrm>
            <a:off x="180975" y="2003425"/>
            <a:ext cx="8861425" cy="1016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解：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假定最低一位为校验位（也可设最高位为校验位）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其余高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位为数据位，列表如下。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90513" y="3019425"/>
          <a:ext cx="8639175" cy="336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725"/>
                <a:gridCol w="2879725"/>
                <a:gridCol w="2879725"/>
              </a:tblGrid>
              <a:tr h="560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黑体" panose="02010609060101010101" charset="-122"/>
                          <a:ea typeface="黑体" panose="02010609060101010101" charset="-122"/>
                        </a:rPr>
                        <a:t>数据</a:t>
                      </a:r>
                      <a:endParaRPr lang="zh-CN" altLang="en-US" sz="2800" b="1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黑体" panose="02010609060101010101" charset="-122"/>
                          <a:ea typeface="黑体" panose="02010609060101010101" charset="-122"/>
                        </a:rPr>
                        <a:t>偶校验编码</a:t>
                      </a:r>
                      <a:endParaRPr lang="zh-CN" altLang="en-US" sz="2800" b="1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latin typeface="黑体" panose="02010609060101010101" charset="-122"/>
                          <a:ea typeface="黑体" panose="02010609060101010101" charset="-122"/>
                        </a:rPr>
                        <a:t>奇校验编码</a:t>
                      </a:r>
                      <a:endParaRPr lang="zh-CN" altLang="en-US" sz="2800" b="1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</a:tr>
              <a:tr h="560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</a:rPr>
                        <a:t>10101010 </a:t>
                      </a:r>
                      <a:endParaRPr lang="en-US" altLang="zh-CN" sz="2800" b="1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10101010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10101010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560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</a:rPr>
                        <a:t>01010100 </a:t>
                      </a:r>
                      <a:endParaRPr lang="en-US" altLang="zh-CN" sz="2800" b="1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01010100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01010100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560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</a:rPr>
                        <a:t>00000000 </a:t>
                      </a:r>
                      <a:endParaRPr lang="en-US" altLang="zh-CN" sz="2800" b="1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00000000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00000000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560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</a:rPr>
                        <a:t>01111111 </a:t>
                      </a:r>
                      <a:endParaRPr lang="en-US" altLang="zh-CN" sz="2800" b="1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01111111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01111111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560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</a:rPr>
                        <a:t>11111111 </a:t>
                      </a:r>
                      <a:endParaRPr lang="en-US" altLang="zh-CN" sz="2800" b="1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11111111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0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11111111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</a:t>
                      </a:r>
                      <a:endParaRPr lang="en-US" altLang="zh-CN" sz="28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+mj-cs"/>
              </a:rPr>
              <a:t>作业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307975" y="977900"/>
            <a:ext cx="8519160" cy="4411980"/>
          </a:xfrm>
        </p:spPr>
        <p:txBody>
          <a:bodyPr anchor="t" anchorCtr="0"/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总结本小节内容</a:t>
            </a:r>
            <a:endParaRPr lang="en-US" altLang="zh-CN" sz="28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en-US" altLang="zh-CN" sz="28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en-US" altLang="zh-CN" sz="28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习题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数据与文字的表示方法复习题</a:t>
            </a:r>
            <a:endParaRPr lang="zh-CN" altLang="en-US" sz="28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word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文档）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（布置作业后的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48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小时内交作业）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（答案写在本子上，拍照后由学委汇总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发老师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qq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1484630"/>
            <a:ext cx="6306820" cy="1846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36195" tIns="0" rIns="0" bIns="0" rtlCol="0" anchor="t" anchorCtr="1">
            <a:spAutoFit/>
          </a:bodyPr>
          <a:p>
            <a:pPr algn="l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2.1.1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数据格式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algn="l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2.1.2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数的机器码表示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（原、补、反、移）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algn="l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2.1.3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字符与字符串的表示方法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algn="l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2.1.4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汉字的表示方法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algn="l"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2.1.5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+mn-ea"/>
              </a:rPr>
              <a:t>校验码</a:t>
            </a:r>
            <a:endParaRPr lang="zh-CN" altLang="en-US" sz="24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1144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2.2 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定点加法、减法运算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922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2.2.1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补码加法 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2.2.2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补码减法 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2.2.3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溢出概念与检测方法 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2.2.4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基本的二进制加法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/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减法器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6556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2.2.1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补码加法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50181" name="Rectangle 3"/>
          <p:cNvSpPr>
            <a:spLocks noGrp="1"/>
          </p:cNvSpPr>
          <p:nvPr>
            <p:ph idx="1"/>
          </p:nvPr>
        </p:nvSpPr>
        <p:spPr>
          <a:xfrm>
            <a:off x="457200" y="1998663"/>
            <a:ext cx="8229600" cy="4411663"/>
          </a:xfrm>
        </p:spPr>
        <p:txBody>
          <a:bodyPr vert="horz" wrap="square" lIns="91440" tIns="45720" rIns="91440" bIns="45720" anchor="t"/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例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2.12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x=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+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00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 , y=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+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0101 ,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求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x+y=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？</a:t>
            </a:r>
            <a:endParaRPr kumimoji="0" lang="en-US" altLang="zh-CN" sz="2800" b="1" i="0" u="none" strike="noStrike" kern="0" cap="none" spc="0" normalizeH="0" baseline="0" noProof="1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解：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[x]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补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=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1001 , [y]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补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=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0101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          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[x]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补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　　　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1 0 0 1</a:t>
            </a:r>
            <a:br>
              <a:rPr lang="zh-CN" altLang="zh-CN" dirty="0"/>
            </a:b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　　　　　＋　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[y]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补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　　　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0 1 0 1</a:t>
            </a:r>
            <a:br>
              <a:rPr lang="zh-CN" altLang="zh-CN" dirty="0"/>
            </a:b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　　　　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————————————————</a:t>
            </a:r>
            <a:br>
              <a:rPr lang="zh-CN" altLang="zh-CN" dirty="0"/>
            </a:b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　　　　　　　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[x+y]</a:t>
            </a:r>
            <a:r>
              <a:rPr kumimoji="0" lang="zh-CN" altLang="en-US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补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　　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0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1 1 1 0</a:t>
            </a:r>
            <a:br>
              <a:rPr lang="zh-CN" altLang="zh-CN" dirty="0"/>
            </a:br>
            <a:br>
              <a:rPr lang="zh-CN" altLang="zh-CN" dirty="0"/>
            </a:b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∴ x+y =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+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1110 </a:t>
            </a:r>
            <a:br>
              <a:rPr lang="zh-CN" altLang="zh-CN" dirty="0"/>
            </a:b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0245" name="Rectangle 3"/>
          <p:cNvSpPr>
            <a:spLocks noGrp="1"/>
          </p:cNvSpPr>
          <p:nvPr/>
        </p:nvSpPr>
        <p:spPr>
          <a:xfrm>
            <a:off x="457200" y="993775"/>
            <a:ext cx="7772400" cy="54292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公式：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[x+y]</a:t>
            </a:r>
            <a:r>
              <a:rPr lang="zh-CN" altLang="en-US" sz="28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=[x]</a:t>
            </a:r>
            <a:r>
              <a:rPr lang="zh-CN" altLang="en-US" sz="28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+[y]</a:t>
            </a:r>
            <a:r>
              <a:rPr lang="zh-CN" altLang="en-US" sz="28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补   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(mod 2</a:t>
            </a:r>
            <a:r>
              <a:rPr lang="zh-CN" altLang="zh-CN" sz="2800" b="1" baseline="30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n+1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zh-CN" altLang="zh-CN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5930" y="777875"/>
            <a:ext cx="2230755" cy="492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36195" tIns="0" rIns="0" bIns="0" rtlCol="0" anchor="t" anchorCtr="1">
            <a:spAutoFit/>
          </a:bodyPr>
          <a:p>
            <a:pPr marL="693420" lvl="2" indent="0" algn="l" eaLnBrk="1" hangingPunct="1">
              <a:buNone/>
            </a:pPr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证明</a:t>
            </a: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P28</a:t>
            </a:r>
            <a:endParaRPr lang="en-US" altLang="zh-CN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239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2.2.1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补码加法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57288"/>
            <a:ext cx="8229600" cy="44116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2.13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x=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1011 , y=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0101 , 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求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x+y=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？</a:t>
            </a:r>
            <a:endParaRPr kumimoji="0" 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br>
              <a:rPr kumimoji="0" 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解：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[x]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, [y]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1011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[x]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1 0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＋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[y]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1 0 1 1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————————————————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[x+y]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</a:t>
            </a:r>
            <a:r>
              <a:rPr kumimoji="0" lang="zh-CN" altLang="zh-CN" sz="2800" b="1" i="0" u="sng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0 1 1 0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∴ x+y =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0110 </a:t>
            </a:r>
            <a:endParaRPr kumimoji="0" lang="en-US" altLang="zh-CN" sz="25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56075" y="5300980"/>
            <a:ext cx="4987925" cy="105029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思考：结果中最左边的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怎么办？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答：超出表示位数，自然丢失。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826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2.2.2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补码减法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457200" y="2741613"/>
            <a:ext cx="8545513" cy="3424237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2.14</a:t>
            </a:r>
            <a:r>
              <a:rPr lang="zh-CN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已知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zh-CN" altLang="zh-CN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-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1110 , x</a:t>
            </a:r>
            <a:r>
              <a:rPr lang="zh-CN" altLang="zh-CN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+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1101 ,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求：</a:t>
            </a:r>
            <a:b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　 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[x</a:t>
            </a:r>
            <a:r>
              <a:rPr lang="zh-CN" altLang="zh-CN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]</a:t>
            </a:r>
            <a:r>
              <a:rPr lang="zh-CN" altLang="en-US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, [-x</a:t>
            </a:r>
            <a:r>
              <a:rPr lang="zh-CN" altLang="zh-CN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]</a:t>
            </a:r>
            <a:r>
              <a:rPr lang="zh-CN" altLang="en-US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, [x</a:t>
            </a:r>
            <a:r>
              <a:rPr lang="zh-CN" altLang="zh-CN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]</a:t>
            </a:r>
            <a:r>
              <a:rPr lang="zh-CN" altLang="en-US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, [-x</a:t>
            </a:r>
            <a:r>
              <a:rPr lang="zh-CN" altLang="zh-CN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]</a:t>
            </a:r>
            <a:r>
              <a:rPr lang="zh-CN" altLang="en-US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lang="zh-CN" altLang="en-US" sz="2800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b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</a:t>
            </a:r>
            <a:r>
              <a:rPr lang="zh-CN" altLang="zh-CN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0010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[-x</a:t>
            </a:r>
            <a:r>
              <a:rPr lang="zh-CN" altLang="zh-CN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1110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</a:t>
            </a:r>
            <a:r>
              <a:rPr lang="zh-CN" altLang="zh-CN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1101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[-x</a:t>
            </a:r>
            <a:r>
              <a:rPr lang="zh-CN" altLang="zh-CN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0011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12293" name="Rectangle 3"/>
          <p:cNvSpPr>
            <a:spLocks noGrp="1"/>
          </p:cNvSpPr>
          <p:nvPr/>
        </p:nvSpPr>
        <p:spPr>
          <a:xfrm>
            <a:off x="228600" y="981075"/>
            <a:ext cx="8001000" cy="14382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公式：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[x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-y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]</a:t>
            </a:r>
            <a:r>
              <a:rPr lang="zh-CN" altLang="en-US" sz="28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补 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 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[x]</a:t>
            </a:r>
            <a:r>
              <a:rPr lang="zh-CN" altLang="en-US" sz="28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- [y]</a:t>
            </a:r>
            <a:r>
              <a:rPr lang="zh-CN" altLang="en-US" sz="28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= [x]</a:t>
            </a:r>
            <a:r>
              <a:rPr lang="zh-CN" altLang="en-US" sz="28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zh-CN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+ [-y]</a:t>
            </a:r>
            <a:r>
              <a:rPr lang="zh-CN" altLang="en-US" sz="28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补</a:t>
            </a:r>
            <a:endParaRPr lang="zh-CN" altLang="en-US" sz="2800" b="1" baseline="-25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342900" indent="-342900">
              <a:lnSpc>
                <a:spcPct val="18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（减法转化为加法实现）</a:t>
            </a:r>
            <a:endParaRPr lang="zh-CN" altLang="en-US" sz="28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8080" y="404495"/>
            <a:ext cx="2230755" cy="492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36195" tIns="0" rIns="0" bIns="0" rtlCol="0" anchor="t" anchorCtr="1">
            <a:spAutoFit/>
          </a:bodyPr>
          <a:p>
            <a:pPr marL="693420" lvl="2" indent="0" algn="l" eaLnBrk="1" hangingPunct="1">
              <a:buNone/>
            </a:pPr>
            <a:r>
              <a:rPr lang="zh-CN" altLang="en-US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证明</a:t>
            </a:r>
            <a:r>
              <a:rPr lang="en-US" altLang="zh-CN" sz="32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P29</a:t>
            </a:r>
            <a:endParaRPr lang="en-US" altLang="zh-CN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50912"/>
          </a:xfrm>
        </p:spPr>
        <p:txBody>
          <a:bodyPr wrap="square" lIns="91440" tIns="45720" rIns="91440" bIns="45720" anchor="b" anchorCtr="0"/>
          <a:p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数据格式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marL="342900" marR="0" indent="-34290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数据表示格式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：定点格式，浮点格式</a:t>
            </a:r>
            <a:endParaRPr kumimoji="0" lang="zh-CN" altLang="en-US" sz="36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36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一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、定点表示法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kumimoji="0" lang="zh-CN" altLang="en-US" sz="36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所有数据的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小数点位置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固定不变 </a:t>
            </a:r>
            <a:endParaRPr kumimoji="0" lang="zh-CN" altLang="en-US" sz="36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纯小数 </a:t>
            </a:r>
            <a:endParaRPr kumimoji="0" lang="zh-CN" altLang="en-US" sz="36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11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charset="0"/>
              <a:buChar char="l"/>
            </a:pP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纯整数 </a:t>
            </a:r>
            <a:endParaRPr kumimoji="0" lang="zh-CN" altLang="en-US" sz="36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36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1536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灯片编号占位符 4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6445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2.2.2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补码减法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06500"/>
            <a:ext cx="8229600" cy="49244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2.15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x=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1101 , y=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0110 , 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求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x-y=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？</a:t>
            </a:r>
            <a:endParaRPr kumimoji="0" 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br>
              <a:rPr kumimoji="0" lang="zh-CN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解：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[x]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1101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[y]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0110 , [-y]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1010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[x]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1 1 0 1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＋　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[-y]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1 0 1 0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————————————————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　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[x-y]</a:t>
            </a:r>
            <a:r>
              <a:rPr kumimoji="0" 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1" i="0" u="sng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0 1 1 1</a:t>
            </a:r>
            <a:br>
              <a:rPr kumimoji="0" lang="zh-CN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∴ x-y = 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</a:t>
            </a:r>
            <a:r>
              <a:rPr kumimoji="0" lang="zh-CN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0111 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128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2.2.3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溢出概念与检测方法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55301" name="Rectangle 3"/>
          <p:cNvSpPr>
            <a:spLocks noGrp="1"/>
          </p:cNvSpPr>
          <p:nvPr>
            <p:ph idx="1"/>
          </p:nvPr>
        </p:nvSpPr>
        <p:spPr>
          <a:xfrm>
            <a:off x="539750" y="1052830"/>
            <a:ext cx="8229600" cy="4411663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溢出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的概念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（超出数的表示范围）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可能产生溢出的情况 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987425" marR="0" lvl="2" indent="-29400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两正数加，变负数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，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342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正溢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（大于机器所能表示的最大数）</a:t>
            </a:r>
            <a:r>
              <a:rPr kumimoji="0" lang="zh-CN" altLang="en-US" sz="2800" b="1" i="0" u="sng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987425" marR="0" lvl="2" indent="-294005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两负数加，变正数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，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3420" marR="0" lvl="2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负溢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（小于机器所能表示的最小数） </a:t>
            </a:r>
            <a:br>
              <a:rPr lang="zh-CN" altLang="en-US" sz="2800" dirty="0"/>
            </a:b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51910" y="5661025"/>
            <a:ext cx="4987925" cy="105029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</a:t>
            </a:r>
            <a:r>
              <a:rPr 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如果溢出，接下来怎么处理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答：进行错误处理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826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2.2.3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溢出概念与检测方法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6388" name="Rectangle 3"/>
          <p:cNvSpPr>
            <a:spLocks noGrp="1"/>
          </p:cNvSpPr>
          <p:nvPr>
            <p:ph idx="1"/>
          </p:nvPr>
        </p:nvSpPr>
        <p:spPr>
          <a:xfrm>
            <a:off x="457200" y="982663"/>
            <a:ext cx="8229600" cy="4411662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2.16</a:t>
            </a:r>
            <a:r>
              <a:rPr lang="zh-CN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x=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+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01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 , y=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+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1001 ,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求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x+y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b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1011 , [y]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1001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1 0 1 1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＋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1 0 0 1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——————————————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[x+y]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0 1 0 0</a:t>
            </a: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两个正数相加的结果成为负数 </a:t>
            </a:r>
            <a:r>
              <a:rPr lang="zh-CN" altLang="en-US" sz="2800" dirty="0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正溢</a:t>
            </a:r>
            <a:endParaRPr lang="zh-CN" altLang="en-US" sz="28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7311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2.2.3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溢出概念与检测方法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7412" name="Rectangle 3"/>
          <p:cNvSpPr>
            <a:spLocks noGrp="1"/>
          </p:cNvSpPr>
          <p:nvPr>
            <p:ph idx="1"/>
          </p:nvPr>
        </p:nvSpPr>
        <p:spPr>
          <a:xfrm>
            <a:off x="457200" y="1060450"/>
            <a:ext cx="8229600" cy="4411663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2.17</a:t>
            </a:r>
            <a:r>
              <a:rPr lang="zh-CN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x=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-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1101 , y=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-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1011 ,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求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x+y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。</a:t>
            </a:r>
            <a:b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</a:b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0011 , [y]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0101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0 0 1 1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＋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0 1 0 1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——————————————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[x+y]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1 0 0 0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两个负数相加的结果成为正数 </a:t>
            </a:r>
            <a:r>
              <a:rPr lang="zh-CN" altLang="en-US" sz="2800" dirty="0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 </a:t>
            </a: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负溢</a:t>
            </a:r>
            <a:endParaRPr lang="zh-CN" altLang="en-US" sz="28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溢出的概念：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超出数的表示范围</a:t>
            </a:r>
            <a:endParaRPr lang="zh-CN" altLang="en-US" sz="2800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843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b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1843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340485"/>
            <a:ext cx="9140825" cy="2239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51460" y="3429000"/>
            <a:ext cx="8551545" cy="20097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思考：加减法中，什么情况下可能发生溢出？什么情况下，绝对不发生溢出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答：可能溢出：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正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正，负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负，正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负，负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正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绝对不溢出：正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负，负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正，正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正，负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215" y="5661025"/>
            <a:ext cx="8551545" cy="105029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思考：有没有简便方法来检测溢出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答：双符号位法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变形补码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)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、单符号位法检测溢出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43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5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6556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溢出检测方法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9460" name="Rectangle 3"/>
          <p:cNvSpPr>
            <a:spLocks noGrp="1"/>
          </p:cNvSpPr>
          <p:nvPr>
            <p:ph idx="1"/>
          </p:nvPr>
        </p:nvSpPr>
        <p:spPr>
          <a:xfrm>
            <a:off x="539750" y="919163"/>
            <a:ext cx="8229600" cy="4411662"/>
          </a:xfrm>
        </p:spPr>
        <p:txBody>
          <a:bodyPr vert="horz" wrap="square" lIns="91440" tIns="45720" rIns="91440" bIns="45720" anchor="t" anchorCtr="0"/>
          <a:p>
            <a:pPr>
              <a:buSzPct val="70000"/>
              <a:buFont typeface="Wingdings" panose="05000000000000000000" pitchFamily="2" charset="2"/>
              <a:buNone/>
            </a:pP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、双符号位法（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变形补码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[x]</a:t>
            </a:r>
            <a:r>
              <a:rPr lang="en-US" altLang="zh-CN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= 2</a:t>
            </a:r>
            <a:r>
              <a:rPr lang="en-US" altLang="zh-CN" sz="28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n+2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+ x 　 ( mod 2</a:t>
            </a:r>
            <a:r>
              <a:rPr lang="en-US" altLang="zh-CN" sz="28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n+2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)</a:t>
            </a: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buSzPct val="70000"/>
              <a:buFont typeface="Wingdings" panose="05000000000000000000" pitchFamily="2" charset="2"/>
              <a:buNone/>
            </a:pP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lang="en-US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f1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f2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正确（正数）</a:t>
            </a:r>
            <a:b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正溢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b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负溢</a:t>
            </a:r>
            <a:b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正确（负数）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S</a:t>
            </a:r>
            <a:r>
              <a:rPr lang="zh-CN" altLang="zh-CN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f1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表示正确的符号，逻辑表达式为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V=S</a:t>
            </a:r>
            <a:r>
              <a:rPr lang="en-US" altLang="zh-CN" sz="2800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f1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⊕ S</a:t>
            </a:r>
            <a:r>
              <a:rPr lang="en-US" altLang="zh-CN" sz="2800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f2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,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可以用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异或门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来实现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1946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5525" y="2505075"/>
            <a:ext cx="4084638" cy="1239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6358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溢出检测：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双符号位法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0484" name="Rectangle 3"/>
          <p:cNvSpPr>
            <a:spLocks noGrp="1"/>
          </p:cNvSpPr>
          <p:nvPr>
            <p:ph idx="1"/>
          </p:nvPr>
        </p:nvSpPr>
        <p:spPr>
          <a:xfrm>
            <a:off x="300038" y="1090613"/>
            <a:ext cx="8229600" cy="4411662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2.18</a:t>
            </a:r>
            <a:r>
              <a:rPr lang="zh-CN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+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1100 , y=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+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1000 ,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求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x+y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。</a:t>
            </a:r>
            <a:endParaRPr lang="zh-CN" altLang="en-US" sz="2800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b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1100 , [y]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1000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0 0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1 1 0 0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＋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0 0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1 0 0 0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————————————————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[x+y]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0 1 0 0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正溢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842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溢出检测：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双符号位法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1508" name="Rectangle 3"/>
          <p:cNvSpPr>
            <a:spLocks noGrp="1"/>
          </p:cNvSpPr>
          <p:nvPr>
            <p:ph idx="1"/>
          </p:nvPr>
        </p:nvSpPr>
        <p:spPr>
          <a:xfrm>
            <a:off x="428625" y="1643063"/>
            <a:ext cx="8229600" cy="4411662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2.19</a:t>
            </a:r>
            <a:r>
              <a:rPr lang="zh-CN" altLang="zh-CN" sz="28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-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1100 , y=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-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1000 ,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求 </a:t>
            </a:r>
            <a:r>
              <a:rPr lang="zh-CN" altLang="zh-CN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x+y </a:t>
            </a:r>
            <a:r>
              <a:rPr lang="zh-CN" altLang="en-US" sz="28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。</a:t>
            </a:r>
            <a:endParaRPr lang="zh-CN" altLang="en-US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90000"/>
              </a:lnSpc>
              <a:buSzPct val="70000"/>
              <a:buFont typeface="Wingdings" panose="05000000000000000000" pitchFamily="2" charset="2"/>
              <a:buNone/>
            </a:pPr>
            <a:b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0100 , [y]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=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1000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1 1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0 1 0 0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＋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1 1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1 0 0 0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————————————————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[x+y]</a:t>
            </a:r>
            <a:r>
              <a:rPr lang="zh-CN" altLang="en-US" sz="28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 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1 1 0 0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负溢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b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endParaRPr lang="en-US" altLang="zh-CN" sz="28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8107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2.2.3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溢出概念与检测方法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62469" name="Rectangle 3"/>
          <p:cNvSpPr>
            <a:spLocks noGrp="1"/>
          </p:cNvSpPr>
          <p:nvPr>
            <p:ph idx="1"/>
          </p:nvPr>
        </p:nvSpPr>
        <p:spPr>
          <a:xfrm>
            <a:off x="539750" y="1052830"/>
            <a:ext cx="8229600" cy="4411663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、单符号位法 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C</a:t>
            </a:r>
            <a:r>
              <a:rPr kumimoji="0" lang="en-US" altLang="zh-CN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f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	  C</a:t>
            </a:r>
            <a:r>
              <a:rPr kumimoji="0" lang="en-US" altLang="zh-CN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 </a:t>
            </a:r>
            <a:br>
              <a:rPr lang="en-US" altLang="zh-CN" sz="2800" dirty="0"/>
            </a:b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  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0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正确（正数）</a:t>
            </a:r>
            <a:br>
              <a:rPr lang="zh-CN" altLang="en-US" sz="2800" dirty="0"/>
            </a:b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正溢	</a:t>
            </a:r>
            <a:br>
              <a:rPr lang="zh-CN" altLang="en-US" sz="2800" dirty="0"/>
            </a:br>
            <a:r>
              <a:rPr kumimoji="0" lang="zh-CN" altLang="zh-CN" sz="2800" b="1" i="0" u="none" strike="noStrike" kern="0" cap="none" spc="0" normalizeH="0" baseline="0" noProof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负溢</a:t>
            </a:r>
            <a:br>
              <a:rPr lang="zh-CN" altLang="en-US" sz="2800" dirty="0"/>
            </a:br>
            <a:r>
              <a:rPr kumimoji="0" lang="zh-CN" altLang="zh-CN" sz="2800" b="1" i="0" u="none" strike="noStrike" kern="0" cap="none" spc="0" normalizeH="0" baseline="0" noProof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  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	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正确（负数）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C</a:t>
            </a:r>
            <a:r>
              <a:rPr lang="en-US" altLang="zh-CN" sz="2800" baseline="-25000" dirty="0">
                <a:solidFill>
                  <a:srgbClr val="FF0000"/>
                </a:solidFill>
                <a:sym typeface="+mn-ea"/>
              </a:rPr>
              <a:t>f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符号位</a:t>
            </a:r>
            <a:r>
              <a:rPr lang="zh-CN" altLang="en-US" sz="2800" dirty="0">
                <a:solidFill>
                  <a:srgbClr val="0000FF"/>
                </a:solidFill>
                <a:sym typeface="+mn-ea"/>
              </a:rPr>
              <a:t>（最高位）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产生的进位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   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 C</a:t>
            </a:r>
            <a:r>
              <a:rPr lang="en-US" altLang="zh-CN" sz="2800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最高有效位</a:t>
            </a:r>
            <a:r>
              <a:rPr lang="zh-CN" altLang="en-US" sz="2800" dirty="0">
                <a:solidFill>
                  <a:srgbClr val="0000FF"/>
                </a:solidFill>
                <a:sym typeface="+mn-ea"/>
              </a:rPr>
              <a:t>（次高位）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产生的进位</a:t>
            </a:r>
            <a:endParaRPr kumimoji="0" lang="en-US" altLang="zh-CN" sz="2800" b="1" i="0" u="none" strike="noStrike" kern="0" cap="none" spc="0" normalizeH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V=C</a:t>
            </a:r>
            <a:r>
              <a:rPr kumimoji="0" lang="en-US" altLang="zh-CN" sz="2800" b="1" i="0" u="none" strike="noStrike" kern="0" cap="none" spc="0" normalizeH="0" baseline="-250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f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⊕ C</a:t>
            </a:r>
            <a:r>
              <a:rPr kumimoji="0" lang="en-US" altLang="zh-CN" sz="2800" b="1" i="0" u="none" strike="noStrike" kern="0" cap="none" spc="0" normalizeH="0" baseline="-2500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，其中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C</a:t>
            </a:r>
            <a:r>
              <a:rPr kumimoji="0" lang="en-US" altLang="zh-CN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f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为符号位产生的进位</a:t>
            </a:r>
            <a:r>
              <a:rPr kumimoji="0" lang="zh-CN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,C</a:t>
            </a:r>
            <a:r>
              <a:rPr kumimoji="0" lang="en-US" altLang="zh-CN" sz="2800" b="1" i="0" u="none" strike="noStrike" kern="0" cap="none" spc="0" normalizeH="0" baseline="-2500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为最高有效位产生</a:t>
            </a:r>
            <a:br>
              <a:rPr lang="zh-CN" altLang="en-US" sz="2800" dirty="0"/>
            </a:b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2253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775" y="2397125"/>
            <a:ext cx="3910013" cy="1146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/>
          </p:cNvSpPr>
          <p:nvPr>
            <p:ph type="title"/>
          </p:nvPr>
        </p:nvSpPr>
        <p:spPr>
          <a:xfrm>
            <a:off x="228600" y="187325"/>
            <a:ext cx="8686800" cy="1027113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4400" dirty="0">
                <a:latin typeface="黑体" panose="02010609060101010101" charset="-122"/>
                <a:ea typeface="黑体" panose="02010609060101010101" charset="-122"/>
                <a:cs typeface="+mj-cs"/>
              </a:rPr>
              <a:t>2.2.4 </a:t>
            </a:r>
            <a:r>
              <a:rPr lang="zh-CN" altLang="en-US" sz="4400" dirty="0">
                <a:latin typeface="黑体" panose="02010609060101010101" charset="-122"/>
                <a:ea typeface="黑体" panose="02010609060101010101" charset="-122"/>
                <a:cs typeface="+mj-cs"/>
              </a:rPr>
              <a:t>基本的二进制加法</a:t>
            </a:r>
            <a:r>
              <a:rPr lang="zh-CN" altLang="zh-CN" sz="4400" dirty="0">
                <a:latin typeface="黑体" panose="02010609060101010101" charset="-122"/>
                <a:ea typeface="黑体" panose="02010609060101010101" charset="-122"/>
                <a:cs typeface="+mj-cs"/>
              </a:rPr>
              <a:t>/</a:t>
            </a:r>
            <a:r>
              <a:rPr lang="zh-CN" altLang="en-US" sz="4400" dirty="0">
                <a:latin typeface="黑体" panose="02010609060101010101" charset="-122"/>
                <a:ea typeface="黑体" panose="02010609060101010101" charset="-122"/>
                <a:cs typeface="+mj-cs"/>
              </a:rPr>
              <a:t>减法器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charset="-122"/>
              <a:cs typeface="+mj-cs"/>
            </a:endParaRPr>
          </a:p>
        </p:txBody>
      </p:sp>
      <p:grpSp>
        <p:nvGrpSpPr>
          <p:cNvPr id="23556" name="Group 3"/>
          <p:cNvGrpSpPr/>
          <p:nvPr/>
        </p:nvGrpSpPr>
        <p:grpSpPr>
          <a:xfrm>
            <a:off x="5340350" y="187325"/>
            <a:ext cx="3581400" cy="6129338"/>
            <a:chOff x="-3" y="1311"/>
            <a:chExt cx="1507" cy="3861"/>
          </a:xfrm>
        </p:grpSpPr>
        <p:sp>
          <p:nvSpPr>
            <p:cNvPr id="23557" name="Rectangle 4"/>
            <p:cNvSpPr/>
            <p:nvPr/>
          </p:nvSpPr>
          <p:spPr>
            <a:xfrm>
              <a:off x="0" y="1311"/>
              <a:ext cx="15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3558" name="Group 5"/>
            <p:cNvGrpSpPr/>
            <p:nvPr/>
          </p:nvGrpSpPr>
          <p:grpSpPr>
            <a:xfrm>
              <a:off x="-3" y="2056"/>
              <a:ext cx="1507" cy="3116"/>
              <a:chOff x="-3" y="2056"/>
              <a:chExt cx="1507" cy="3116"/>
            </a:xfrm>
          </p:grpSpPr>
          <p:grpSp>
            <p:nvGrpSpPr>
              <p:cNvPr id="23559" name="Group 6"/>
              <p:cNvGrpSpPr/>
              <p:nvPr/>
            </p:nvGrpSpPr>
            <p:grpSpPr>
              <a:xfrm>
                <a:off x="0" y="2059"/>
                <a:ext cx="1501" cy="3110"/>
                <a:chOff x="0" y="2059"/>
                <a:chExt cx="1501" cy="3110"/>
              </a:xfrm>
            </p:grpSpPr>
            <p:grpSp>
              <p:nvGrpSpPr>
                <p:cNvPr id="23560" name="Group 7"/>
                <p:cNvGrpSpPr/>
                <p:nvPr/>
              </p:nvGrpSpPr>
              <p:grpSpPr>
                <a:xfrm>
                  <a:off x="0" y="2059"/>
                  <a:ext cx="825" cy="288"/>
                  <a:chOff x="0" y="2059"/>
                  <a:chExt cx="825" cy="288"/>
                </a:xfrm>
              </p:grpSpPr>
              <p:sp>
                <p:nvSpPr>
                  <p:cNvPr id="23561" name="Rectangle 8"/>
                  <p:cNvSpPr/>
                  <p:nvPr/>
                </p:nvSpPr>
                <p:spPr>
                  <a:xfrm>
                    <a:off x="0" y="2059"/>
                    <a:ext cx="82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zh-CN" altLang="en-US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输入</a:t>
                    </a:r>
                    <a:endPara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62" name="Rectangle 9"/>
                  <p:cNvSpPr/>
                  <p:nvPr/>
                </p:nvSpPr>
                <p:spPr>
                  <a:xfrm>
                    <a:off x="0" y="2059"/>
                    <a:ext cx="825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63" name="Group 10"/>
                <p:cNvGrpSpPr/>
                <p:nvPr/>
              </p:nvGrpSpPr>
              <p:grpSpPr>
                <a:xfrm>
                  <a:off x="825" y="2059"/>
                  <a:ext cx="676" cy="288"/>
                  <a:chOff x="825" y="2059"/>
                  <a:chExt cx="676" cy="288"/>
                </a:xfrm>
              </p:grpSpPr>
              <p:sp>
                <p:nvSpPr>
                  <p:cNvPr id="23564" name="Rectangle 11"/>
                  <p:cNvSpPr/>
                  <p:nvPr/>
                </p:nvSpPr>
                <p:spPr>
                  <a:xfrm>
                    <a:off x="825" y="2059"/>
                    <a:ext cx="6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zh-CN" altLang="en-US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输出</a:t>
                    </a:r>
                    <a:endPara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65" name="Rectangle 12"/>
                  <p:cNvSpPr/>
                  <p:nvPr/>
                </p:nvSpPr>
                <p:spPr>
                  <a:xfrm>
                    <a:off x="825" y="2059"/>
                    <a:ext cx="6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66" name="Group 13"/>
                <p:cNvGrpSpPr/>
                <p:nvPr/>
              </p:nvGrpSpPr>
              <p:grpSpPr>
                <a:xfrm>
                  <a:off x="0" y="2347"/>
                  <a:ext cx="276" cy="518"/>
                  <a:chOff x="0" y="2347"/>
                  <a:chExt cx="276" cy="518"/>
                </a:xfrm>
              </p:grpSpPr>
              <p:sp>
                <p:nvSpPr>
                  <p:cNvPr id="23567" name="Rectangle 14"/>
                  <p:cNvSpPr/>
                  <p:nvPr/>
                </p:nvSpPr>
                <p:spPr>
                  <a:xfrm>
                    <a:off x="0" y="2347"/>
                    <a:ext cx="276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A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68" name="Rectangle 15"/>
                  <p:cNvSpPr/>
                  <p:nvPr/>
                </p:nvSpPr>
                <p:spPr>
                  <a:xfrm>
                    <a:off x="0" y="2347"/>
                    <a:ext cx="276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69" name="Group 16"/>
                <p:cNvGrpSpPr/>
                <p:nvPr/>
              </p:nvGrpSpPr>
              <p:grpSpPr>
                <a:xfrm>
                  <a:off x="276" y="2347"/>
                  <a:ext cx="276" cy="518"/>
                  <a:chOff x="276" y="2347"/>
                  <a:chExt cx="276" cy="518"/>
                </a:xfrm>
              </p:grpSpPr>
              <p:sp>
                <p:nvSpPr>
                  <p:cNvPr id="23570" name="Rectangle 17"/>
                  <p:cNvSpPr/>
                  <p:nvPr/>
                </p:nvSpPr>
                <p:spPr>
                  <a:xfrm>
                    <a:off x="276" y="2347"/>
                    <a:ext cx="276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B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71" name="Rectangle 18"/>
                  <p:cNvSpPr/>
                  <p:nvPr/>
                </p:nvSpPr>
                <p:spPr>
                  <a:xfrm>
                    <a:off x="276" y="2347"/>
                    <a:ext cx="276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72" name="Group 19"/>
                <p:cNvGrpSpPr/>
                <p:nvPr/>
              </p:nvGrpSpPr>
              <p:grpSpPr>
                <a:xfrm>
                  <a:off x="552" y="2347"/>
                  <a:ext cx="273" cy="518"/>
                  <a:chOff x="552" y="2347"/>
                  <a:chExt cx="273" cy="518"/>
                </a:xfrm>
              </p:grpSpPr>
              <p:sp>
                <p:nvSpPr>
                  <p:cNvPr id="23573" name="Rectangle 20"/>
                  <p:cNvSpPr/>
                  <p:nvPr/>
                </p:nvSpPr>
                <p:spPr>
                  <a:xfrm>
                    <a:off x="552" y="2347"/>
                    <a:ext cx="273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C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74" name="Rectangle 21"/>
                  <p:cNvSpPr/>
                  <p:nvPr/>
                </p:nvSpPr>
                <p:spPr>
                  <a:xfrm>
                    <a:off x="552" y="2347"/>
                    <a:ext cx="273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75" name="Group 22"/>
                <p:cNvGrpSpPr/>
                <p:nvPr/>
              </p:nvGrpSpPr>
              <p:grpSpPr>
                <a:xfrm>
                  <a:off x="825" y="2347"/>
                  <a:ext cx="338" cy="518"/>
                  <a:chOff x="825" y="2347"/>
                  <a:chExt cx="338" cy="518"/>
                </a:xfrm>
              </p:grpSpPr>
              <p:sp>
                <p:nvSpPr>
                  <p:cNvPr id="23576" name="Rectangle 23"/>
                  <p:cNvSpPr/>
                  <p:nvPr/>
                </p:nvSpPr>
                <p:spPr>
                  <a:xfrm>
                    <a:off x="825" y="2347"/>
                    <a:ext cx="338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S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77" name="Rectangle 24"/>
                  <p:cNvSpPr/>
                  <p:nvPr/>
                </p:nvSpPr>
                <p:spPr>
                  <a:xfrm>
                    <a:off x="825" y="2347"/>
                    <a:ext cx="338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78" name="Group 25"/>
                <p:cNvGrpSpPr/>
                <p:nvPr/>
              </p:nvGrpSpPr>
              <p:grpSpPr>
                <a:xfrm>
                  <a:off x="1163" y="2347"/>
                  <a:ext cx="338" cy="518"/>
                  <a:chOff x="1163" y="2347"/>
                  <a:chExt cx="338" cy="518"/>
                </a:xfrm>
              </p:grpSpPr>
              <p:sp>
                <p:nvSpPr>
                  <p:cNvPr id="23579" name="Rectangle 26"/>
                  <p:cNvSpPr/>
                  <p:nvPr/>
                </p:nvSpPr>
                <p:spPr>
                  <a:xfrm>
                    <a:off x="1163" y="2347"/>
                    <a:ext cx="338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C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r>
                      <a:rPr lang="zh-CN" altLang="en-US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＋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80" name="Rectangle 27"/>
                  <p:cNvSpPr/>
                  <p:nvPr/>
                </p:nvSpPr>
                <p:spPr>
                  <a:xfrm>
                    <a:off x="1163" y="2347"/>
                    <a:ext cx="338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81" name="Group 28"/>
                <p:cNvGrpSpPr/>
                <p:nvPr/>
              </p:nvGrpSpPr>
              <p:grpSpPr>
                <a:xfrm>
                  <a:off x="0" y="2865"/>
                  <a:ext cx="276" cy="288"/>
                  <a:chOff x="0" y="2865"/>
                  <a:chExt cx="276" cy="288"/>
                </a:xfrm>
              </p:grpSpPr>
              <p:sp>
                <p:nvSpPr>
                  <p:cNvPr id="23582" name="Rectangle 29"/>
                  <p:cNvSpPr/>
                  <p:nvPr/>
                </p:nvSpPr>
                <p:spPr>
                  <a:xfrm>
                    <a:off x="0" y="2865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83" name="Rectangle 30"/>
                  <p:cNvSpPr/>
                  <p:nvPr/>
                </p:nvSpPr>
                <p:spPr>
                  <a:xfrm>
                    <a:off x="0" y="2865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84" name="Group 31"/>
                <p:cNvGrpSpPr/>
                <p:nvPr/>
              </p:nvGrpSpPr>
              <p:grpSpPr>
                <a:xfrm>
                  <a:off x="276" y="2865"/>
                  <a:ext cx="276" cy="288"/>
                  <a:chOff x="276" y="2865"/>
                  <a:chExt cx="276" cy="288"/>
                </a:xfrm>
              </p:grpSpPr>
              <p:sp>
                <p:nvSpPr>
                  <p:cNvPr id="23585" name="Rectangle 32"/>
                  <p:cNvSpPr/>
                  <p:nvPr/>
                </p:nvSpPr>
                <p:spPr>
                  <a:xfrm>
                    <a:off x="276" y="2865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86" name="Rectangle 33"/>
                  <p:cNvSpPr/>
                  <p:nvPr/>
                </p:nvSpPr>
                <p:spPr>
                  <a:xfrm>
                    <a:off x="276" y="2865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87" name="Group 34"/>
                <p:cNvGrpSpPr/>
                <p:nvPr/>
              </p:nvGrpSpPr>
              <p:grpSpPr>
                <a:xfrm>
                  <a:off x="552" y="2865"/>
                  <a:ext cx="273" cy="288"/>
                  <a:chOff x="552" y="2865"/>
                  <a:chExt cx="273" cy="288"/>
                </a:xfrm>
              </p:grpSpPr>
              <p:sp>
                <p:nvSpPr>
                  <p:cNvPr id="23588" name="Rectangle 35"/>
                  <p:cNvSpPr/>
                  <p:nvPr/>
                </p:nvSpPr>
                <p:spPr>
                  <a:xfrm>
                    <a:off x="552" y="2865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89" name="Rectangle 36"/>
                  <p:cNvSpPr/>
                  <p:nvPr/>
                </p:nvSpPr>
                <p:spPr>
                  <a:xfrm>
                    <a:off x="552" y="2865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90" name="Group 37"/>
                <p:cNvGrpSpPr/>
                <p:nvPr/>
              </p:nvGrpSpPr>
              <p:grpSpPr>
                <a:xfrm>
                  <a:off x="825" y="2865"/>
                  <a:ext cx="338" cy="288"/>
                  <a:chOff x="825" y="2865"/>
                  <a:chExt cx="338" cy="288"/>
                </a:xfrm>
              </p:grpSpPr>
              <p:sp>
                <p:nvSpPr>
                  <p:cNvPr id="23591" name="Rectangle 38"/>
                  <p:cNvSpPr/>
                  <p:nvPr/>
                </p:nvSpPr>
                <p:spPr>
                  <a:xfrm>
                    <a:off x="825" y="2865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92" name="Rectangle 39"/>
                  <p:cNvSpPr/>
                  <p:nvPr/>
                </p:nvSpPr>
                <p:spPr>
                  <a:xfrm>
                    <a:off x="825" y="2865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93" name="Group 40"/>
                <p:cNvGrpSpPr/>
                <p:nvPr/>
              </p:nvGrpSpPr>
              <p:grpSpPr>
                <a:xfrm>
                  <a:off x="1163" y="2865"/>
                  <a:ext cx="338" cy="288"/>
                  <a:chOff x="1163" y="2865"/>
                  <a:chExt cx="338" cy="288"/>
                </a:xfrm>
              </p:grpSpPr>
              <p:sp>
                <p:nvSpPr>
                  <p:cNvPr id="23594" name="Rectangle 41"/>
                  <p:cNvSpPr/>
                  <p:nvPr/>
                </p:nvSpPr>
                <p:spPr>
                  <a:xfrm>
                    <a:off x="1163" y="2865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95" name="Rectangle 42"/>
                  <p:cNvSpPr/>
                  <p:nvPr/>
                </p:nvSpPr>
                <p:spPr>
                  <a:xfrm>
                    <a:off x="1163" y="2865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96" name="Group 43"/>
                <p:cNvGrpSpPr/>
                <p:nvPr/>
              </p:nvGrpSpPr>
              <p:grpSpPr>
                <a:xfrm>
                  <a:off x="0" y="3153"/>
                  <a:ext cx="276" cy="288"/>
                  <a:chOff x="0" y="3153"/>
                  <a:chExt cx="276" cy="288"/>
                </a:xfrm>
              </p:grpSpPr>
              <p:sp>
                <p:nvSpPr>
                  <p:cNvPr id="23597" name="Rectangle 44"/>
                  <p:cNvSpPr/>
                  <p:nvPr/>
                </p:nvSpPr>
                <p:spPr>
                  <a:xfrm>
                    <a:off x="0" y="3153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598" name="Rectangle 45"/>
                  <p:cNvSpPr/>
                  <p:nvPr/>
                </p:nvSpPr>
                <p:spPr>
                  <a:xfrm>
                    <a:off x="0" y="3153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599" name="Group 46"/>
                <p:cNvGrpSpPr/>
                <p:nvPr/>
              </p:nvGrpSpPr>
              <p:grpSpPr>
                <a:xfrm>
                  <a:off x="276" y="3153"/>
                  <a:ext cx="276" cy="288"/>
                  <a:chOff x="276" y="3153"/>
                  <a:chExt cx="276" cy="288"/>
                </a:xfrm>
              </p:grpSpPr>
              <p:sp>
                <p:nvSpPr>
                  <p:cNvPr id="23600" name="Rectangle 47"/>
                  <p:cNvSpPr/>
                  <p:nvPr/>
                </p:nvSpPr>
                <p:spPr>
                  <a:xfrm>
                    <a:off x="276" y="3153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01" name="Rectangle 48"/>
                  <p:cNvSpPr/>
                  <p:nvPr/>
                </p:nvSpPr>
                <p:spPr>
                  <a:xfrm>
                    <a:off x="276" y="3153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02" name="Group 49"/>
                <p:cNvGrpSpPr/>
                <p:nvPr/>
              </p:nvGrpSpPr>
              <p:grpSpPr>
                <a:xfrm>
                  <a:off x="552" y="3153"/>
                  <a:ext cx="273" cy="288"/>
                  <a:chOff x="552" y="3153"/>
                  <a:chExt cx="273" cy="288"/>
                </a:xfrm>
              </p:grpSpPr>
              <p:sp>
                <p:nvSpPr>
                  <p:cNvPr id="23603" name="Rectangle 50"/>
                  <p:cNvSpPr/>
                  <p:nvPr/>
                </p:nvSpPr>
                <p:spPr>
                  <a:xfrm>
                    <a:off x="552" y="3153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04" name="Rectangle 51"/>
                  <p:cNvSpPr/>
                  <p:nvPr/>
                </p:nvSpPr>
                <p:spPr>
                  <a:xfrm>
                    <a:off x="552" y="3153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05" name="Group 52"/>
                <p:cNvGrpSpPr/>
                <p:nvPr/>
              </p:nvGrpSpPr>
              <p:grpSpPr>
                <a:xfrm>
                  <a:off x="825" y="3153"/>
                  <a:ext cx="338" cy="288"/>
                  <a:chOff x="825" y="3153"/>
                  <a:chExt cx="338" cy="288"/>
                </a:xfrm>
              </p:grpSpPr>
              <p:sp>
                <p:nvSpPr>
                  <p:cNvPr id="23606" name="Rectangle 53"/>
                  <p:cNvSpPr/>
                  <p:nvPr/>
                </p:nvSpPr>
                <p:spPr>
                  <a:xfrm>
                    <a:off x="825" y="3153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07" name="Rectangle 54"/>
                  <p:cNvSpPr/>
                  <p:nvPr/>
                </p:nvSpPr>
                <p:spPr>
                  <a:xfrm>
                    <a:off x="825" y="3153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08" name="Group 55"/>
                <p:cNvGrpSpPr/>
                <p:nvPr/>
              </p:nvGrpSpPr>
              <p:grpSpPr>
                <a:xfrm>
                  <a:off x="1163" y="3153"/>
                  <a:ext cx="338" cy="288"/>
                  <a:chOff x="1163" y="3153"/>
                  <a:chExt cx="338" cy="288"/>
                </a:xfrm>
              </p:grpSpPr>
              <p:sp>
                <p:nvSpPr>
                  <p:cNvPr id="23609" name="Rectangle 56"/>
                  <p:cNvSpPr/>
                  <p:nvPr/>
                </p:nvSpPr>
                <p:spPr>
                  <a:xfrm>
                    <a:off x="1163" y="3153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10" name="Rectangle 57"/>
                  <p:cNvSpPr/>
                  <p:nvPr/>
                </p:nvSpPr>
                <p:spPr>
                  <a:xfrm>
                    <a:off x="1163" y="3153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11" name="Group 58"/>
                <p:cNvGrpSpPr/>
                <p:nvPr/>
              </p:nvGrpSpPr>
              <p:grpSpPr>
                <a:xfrm>
                  <a:off x="0" y="3441"/>
                  <a:ext cx="276" cy="288"/>
                  <a:chOff x="0" y="3441"/>
                  <a:chExt cx="276" cy="288"/>
                </a:xfrm>
              </p:grpSpPr>
              <p:sp>
                <p:nvSpPr>
                  <p:cNvPr id="23612" name="Rectangle 59"/>
                  <p:cNvSpPr/>
                  <p:nvPr/>
                </p:nvSpPr>
                <p:spPr>
                  <a:xfrm>
                    <a:off x="0" y="3441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13" name="Rectangle 60"/>
                  <p:cNvSpPr/>
                  <p:nvPr/>
                </p:nvSpPr>
                <p:spPr>
                  <a:xfrm>
                    <a:off x="0" y="3441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14" name="Group 61"/>
                <p:cNvGrpSpPr/>
                <p:nvPr/>
              </p:nvGrpSpPr>
              <p:grpSpPr>
                <a:xfrm>
                  <a:off x="276" y="3441"/>
                  <a:ext cx="276" cy="288"/>
                  <a:chOff x="276" y="3441"/>
                  <a:chExt cx="276" cy="288"/>
                </a:xfrm>
              </p:grpSpPr>
              <p:sp>
                <p:nvSpPr>
                  <p:cNvPr id="23615" name="Rectangle 62"/>
                  <p:cNvSpPr/>
                  <p:nvPr/>
                </p:nvSpPr>
                <p:spPr>
                  <a:xfrm>
                    <a:off x="276" y="3441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16" name="Rectangle 63"/>
                  <p:cNvSpPr/>
                  <p:nvPr/>
                </p:nvSpPr>
                <p:spPr>
                  <a:xfrm>
                    <a:off x="276" y="3441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17" name="Group 64"/>
                <p:cNvGrpSpPr/>
                <p:nvPr/>
              </p:nvGrpSpPr>
              <p:grpSpPr>
                <a:xfrm>
                  <a:off x="552" y="3441"/>
                  <a:ext cx="273" cy="288"/>
                  <a:chOff x="552" y="3441"/>
                  <a:chExt cx="273" cy="288"/>
                </a:xfrm>
              </p:grpSpPr>
              <p:sp>
                <p:nvSpPr>
                  <p:cNvPr id="23618" name="Rectangle 65"/>
                  <p:cNvSpPr/>
                  <p:nvPr/>
                </p:nvSpPr>
                <p:spPr>
                  <a:xfrm>
                    <a:off x="552" y="3441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19" name="Rectangle 66"/>
                  <p:cNvSpPr/>
                  <p:nvPr/>
                </p:nvSpPr>
                <p:spPr>
                  <a:xfrm>
                    <a:off x="552" y="3441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20" name="Group 67"/>
                <p:cNvGrpSpPr/>
                <p:nvPr/>
              </p:nvGrpSpPr>
              <p:grpSpPr>
                <a:xfrm>
                  <a:off x="825" y="3441"/>
                  <a:ext cx="338" cy="288"/>
                  <a:chOff x="825" y="3441"/>
                  <a:chExt cx="338" cy="288"/>
                </a:xfrm>
              </p:grpSpPr>
              <p:sp>
                <p:nvSpPr>
                  <p:cNvPr id="23621" name="Rectangle 68"/>
                  <p:cNvSpPr/>
                  <p:nvPr/>
                </p:nvSpPr>
                <p:spPr>
                  <a:xfrm>
                    <a:off x="825" y="3441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22" name="Rectangle 69"/>
                  <p:cNvSpPr/>
                  <p:nvPr/>
                </p:nvSpPr>
                <p:spPr>
                  <a:xfrm>
                    <a:off x="825" y="3441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23" name="Group 70"/>
                <p:cNvGrpSpPr/>
                <p:nvPr/>
              </p:nvGrpSpPr>
              <p:grpSpPr>
                <a:xfrm>
                  <a:off x="1163" y="3441"/>
                  <a:ext cx="338" cy="288"/>
                  <a:chOff x="1163" y="3441"/>
                  <a:chExt cx="338" cy="288"/>
                </a:xfrm>
              </p:grpSpPr>
              <p:sp>
                <p:nvSpPr>
                  <p:cNvPr id="23624" name="Rectangle 71"/>
                  <p:cNvSpPr/>
                  <p:nvPr/>
                </p:nvSpPr>
                <p:spPr>
                  <a:xfrm>
                    <a:off x="1163" y="3441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25" name="Rectangle 72"/>
                  <p:cNvSpPr/>
                  <p:nvPr/>
                </p:nvSpPr>
                <p:spPr>
                  <a:xfrm>
                    <a:off x="1163" y="3441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26" name="Group 73"/>
                <p:cNvGrpSpPr/>
                <p:nvPr/>
              </p:nvGrpSpPr>
              <p:grpSpPr>
                <a:xfrm>
                  <a:off x="0" y="3729"/>
                  <a:ext cx="276" cy="288"/>
                  <a:chOff x="0" y="3729"/>
                  <a:chExt cx="276" cy="288"/>
                </a:xfrm>
              </p:grpSpPr>
              <p:sp>
                <p:nvSpPr>
                  <p:cNvPr id="23627" name="Rectangle 74"/>
                  <p:cNvSpPr/>
                  <p:nvPr/>
                </p:nvSpPr>
                <p:spPr>
                  <a:xfrm>
                    <a:off x="0" y="3729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28" name="Rectangle 75"/>
                  <p:cNvSpPr/>
                  <p:nvPr/>
                </p:nvSpPr>
                <p:spPr>
                  <a:xfrm>
                    <a:off x="0" y="3729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29" name="Group 76"/>
                <p:cNvGrpSpPr/>
                <p:nvPr/>
              </p:nvGrpSpPr>
              <p:grpSpPr>
                <a:xfrm>
                  <a:off x="276" y="3729"/>
                  <a:ext cx="276" cy="288"/>
                  <a:chOff x="276" y="3729"/>
                  <a:chExt cx="276" cy="288"/>
                </a:xfrm>
              </p:grpSpPr>
              <p:sp>
                <p:nvSpPr>
                  <p:cNvPr id="23630" name="Rectangle 77"/>
                  <p:cNvSpPr/>
                  <p:nvPr/>
                </p:nvSpPr>
                <p:spPr>
                  <a:xfrm>
                    <a:off x="276" y="3729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31" name="Rectangle 78"/>
                  <p:cNvSpPr/>
                  <p:nvPr/>
                </p:nvSpPr>
                <p:spPr>
                  <a:xfrm>
                    <a:off x="276" y="3729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32" name="Group 79"/>
                <p:cNvGrpSpPr/>
                <p:nvPr/>
              </p:nvGrpSpPr>
              <p:grpSpPr>
                <a:xfrm>
                  <a:off x="552" y="3729"/>
                  <a:ext cx="273" cy="288"/>
                  <a:chOff x="552" y="3729"/>
                  <a:chExt cx="273" cy="288"/>
                </a:xfrm>
              </p:grpSpPr>
              <p:sp>
                <p:nvSpPr>
                  <p:cNvPr id="23633" name="Rectangle 80"/>
                  <p:cNvSpPr/>
                  <p:nvPr/>
                </p:nvSpPr>
                <p:spPr>
                  <a:xfrm>
                    <a:off x="552" y="3729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34" name="Rectangle 81"/>
                  <p:cNvSpPr/>
                  <p:nvPr/>
                </p:nvSpPr>
                <p:spPr>
                  <a:xfrm>
                    <a:off x="552" y="3729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35" name="Group 82"/>
                <p:cNvGrpSpPr/>
                <p:nvPr/>
              </p:nvGrpSpPr>
              <p:grpSpPr>
                <a:xfrm>
                  <a:off x="825" y="3729"/>
                  <a:ext cx="338" cy="288"/>
                  <a:chOff x="825" y="3729"/>
                  <a:chExt cx="338" cy="288"/>
                </a:xfrm>
              </p:grpSpPr>
              <p:sp>
                <p:nvSpPr>
                  <p:cNvPr id="23636" name="Rectangle 83"/>
                  <p:cNvSpPr/>
                  <p:nvPr/>
                </p:nvSpPr>
                <p:spPr>
                  <a:xfrm>
                    <a:off x="825" y="3729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37" name="Rectangle 84"/>
                  <p:cNvSpPr/>
                  <p:nvPr/>
                </p:nvSpPr>
                <p:spPr>
                  <a:xfrm>
                    <a:off x="825" y="3729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38" name="Group 85"/>
                <p:cNvGrpSpPr/>
                <p:nvPr/>
              </p:nvGrpSpPr>
              <p:grpSpPr>
                <a:xfrm>
                  <a:off x="1163" y="3729"/>
                  <a:ext cx="338" cy="288"/>
                  <a:chOff x="1163" y="3729"/>
                  <a:chExt cx="338" cy="288"/>
                </a:xfrm>
              </p:grpSpPr>
              <p:sp>
                <p:nvSpPr>
                  <p:cNvPr id="23639" name="Rectangle 86"/>
                  <p:cNvSpPr/>
                  <p:nvPr/>
                </p:nvSpPr>
                <p:spPr>
                  <a:xfrm>
                    <a:off x="1163" y="3729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40" name="Rectangle 87"/>
                  <p:cNvSpPr/>
                  <p:nvPr/>
                </p:nvSpPr>
                <p:spPr>
                  <a:xfrm>
                    <a:off x="1163" y="3729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41" name="Group 88"/>
                <p:cNvGrpSpPr/>
                <p:nvPr/>
              </p:nvGrpSpPr>
              <p:grpSpPr>
                <a:xfrm>
                  <a:off x="0" y="4017"/>
                  <a:ext cx="276" cy="288"/>
                  <a:chOff x="0" y="4017"/>
                  <a:chExt cx="276" cy="288"/>
                </a:xfrm>
              </p:grpSpPr>
              <p:sp>
                <p:nvSpPr>
                  <p:cNvPr id="23642" name="Rectangle 89"/>
                  <p:cNvSpPr/>
                  <p:nvPr/>
                </p:nvSpPr>
                <p:spPr>
                  <a:xfrm>
                    <a:off x="0" y="4017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43" name="Rectangle 90"/>
                  <p:cNvSpPr/>
                  <p:nvPr/>
                </p:nvSpPr>
                <p:spPr>
                  <a:xfrm>
                    <a:off x="0" y="4017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44" name="Group 91"/>
                <p:cNvGrpSpPr/>
                <p:nvPr/>
              </p:nvGrpSpPr>
              <p:grpSpPr>
                <a:xfrm>
                  <a:off x="276" y="4017"/>
                  <a:ext cx="276" cy="288"/>
                  <a:chOff x="276" y="4017"/>
                  <a:chExt cx="276" cy="288"/>
                </a:xfrm>
              </p:grpSpPr>
              <p:sp>
                <p:nvSpPr>
                  <p:cNvPr id="23645" name="Rectangle 92"/>
                  <p:cNvSpPr/>
                  <p:nvPr/>
                </p:nvSpPr>
                <p:spPr>
                  <a:xfrm>
                    <a:off x="276" y="4017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46" name="Rectangle 93"/>
                  <p:cNvSpPr/>
                  <p:nvPr/>
                </p:nvSpPr>
                <p:spPr>
                  <a:xfrm>
                    <a:off x="276" y="4017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47" name="Group 94"/>
                <p:cNvGrpSpPr/>
                <p:nvPr/>
              </p:nvGrpSpPr>
              <p:grpSpPr>
                <a:xfrm>
                  <a:off x="552" y="4017"/>
                  <a:ext cx="273" cy="288"/>
                  <a:chOff x="552" y="4017"/>
                  <a:chExt cx="273" cy="288"/>
                </a:xfrm>
              </p:grpSpPr>
              <p:sp>
                <p:nvSpPr>
                  <p:cNvPr id="23648" name="Rectangle 95"/>
                  <p:cNvSpPr/>
                  <p:nvPr/>
                </p:nvSpPr>
                <p:spPr>
                  <a:xfrm>
                    <a:off x="552" y="4017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49" name="Rectangle 96"/>
                  <p:cNvSpPr/>
                  <p:nvPr/>
                </p:nvSpPr>
                <p:spPr>
                  <a:xfrm>
                    <a:off x="552" y="4017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50" name="Group 97"/>
                <p:cNvGrpSpPr/>
                <p:nvPr/>
              </p:nvGrpSpPr>
              <p:grpSpPr>
                <a:xfrm>
                  <a:off x="825" y="4017"/>
                  <a:ext cx="338" cy="288"/>
                  <a:chOff x="825" y="4017"/>
                  <a:chExt cx="338" cy="288"/>
                </a:xfrm>
              </p:grpSpPr>
              <p:sp>
                <p:nvSpPr>
                  <p:cNvPr id="23651" name="Rectangle 98"/>
                  <p:cNvSpPr/>
                  <p:nvPr/>
                </p:nvSpPr>
                <p:spPr>
                  <a:xfrm>
                    <a:off x="825" y="4017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52" name="Rectangle 99"/>
                  <p:cNvSpPr/>
                  <p:nvPr/>
                </p:nvSpPr>
                <p:spPr>
                  <a:xfrm>
                    <a:off x="825" y="4017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53" name="Group 100"/>
                <p:cNvGrpSpPr/>
                <p:nvPr/>
              </p:nvGrpSpPr>
              <p:grpSpPr>
                <a:xfrm>
                  <a:off x="1163" y="4017"/>
                  <a:ext cx="338" cy="288"/>
                  <a:chOff x="1163" y="4017"/>
                  <a:chExt cx="338" cy="288"/>
                </a:xfrm>
              </p:grpSpPr>
              <p:sp>
                <p:nvSpPr>
                  <p:cNvPr id="23654" name="Rectangle 101"/>
                  <p:cNvSpPr/>
                  <p:nvPr/>
                </p:nvSpPr>
                <p:spPr>
                  <a:xfrm>
                    <a:off x="1163" y="4017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55" name="Rectangle 102"/>
                  <p:cNvSpPr/>
                  <p:nvPr/>
                </p:nvSpPr>
                <p:spPr>
                  <a:xfrm>
                    <a:off x="1163" y="4017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56" name="Group 103"/>
                <p:cNvGrpSpPr/>
                <p:nvPr/>
              </p:nvGrpSpPr>
              <p:grpSpPr>
                <a:xfrm>
                  <a:off x="0" y="4305"/>
                  <a:ext cx="276" cy="288"/>
                  <a:chOff x="0" y="4305"/>
                  <a:chExt cx="276" cy="288"/>
                </a:xfrm>
              </p:grpSpPr>
              <p:sp>
                <p:nvSpPr>
                  <p:cNvPr id="23657" name="Rectangle 104"/>
                  <p:cNvSpPr/>
                  <p:nvPr/>
                </p:nvSpPr>
                <p:spPr>
                  <a:xfrm>
                    <a:off x="0" y="4305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58" name="Rectangle 105"/>
                  <p:cNvSpPr/>
                  <p:nvPr/>
                </p:nvSpPr>
                <p:spPr>
                  <a:xfrm>
                    <a:off x="0" y="4305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59" name="Group 106"/>
                <p:cNvGrpSpPr/>
                <p:nvPr/>
              </p:nvGrpSpPr>
              <p:grpSpPr>
                <a:xfrm>
                  <a:off x="276" y="4305"/>
                  <a:ext cx="276" cy="288"/>
                  <a:chOff x="276" y="4305"/>
                  <a:chExt cx="276" cy="288"/>
                </a:xfrm>
              </p:grpSpPr>
              <p:sp>
                <p:nvSpPr>
                  <p:cNvPr id="23660" name="Rectangle 107"/>
                  <p:cNvSpPr/>
                  <p:nvPr/>
                </p:nvSpPr>
                <p:spPr>
                  <a:xfrm>
                    <a:off x="276" y="4305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61" name="Rectangle 108"/>
                  <p:cNvSpPr/>
                  <p:nvPr/>
                </p:nvSpPr>
                <p:spPr>
                  <a:xfrm>
                    <a:off x="276" y="4305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62" name="Group 109"/>
                <p:cNvGrpSpPr/>
                <p:nvPr/>
              </p:nvGrpSpPr>
              <p:grpSpPr>
                <a:xfrm>
                  <a:off x="552" y="4305"/>
                  <a:ext cx="273" cy="288"/>
                  <a:chOff x="552" y="4305"/>
                  <a:chExt cx="273" cy="288"/>
                </a:xfrm>
              </p:grpSpPr>
              <p:sp>
                <p:nvSpPr>
                  <p:cNvPr id="23663" name="Rectangle 110"/>
                  <p:cNvSpPr/>
                  <p:nvPr/>
                </p:nvSpPr>
                <p:spPr>
                  <a:xfrm>
                    <a:off x="552" y="4305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64" name="Rectangle 111"/>
                  <p:cNvSpPr/>
                  <p:nvPr/>
                </p:nvSpPr>
                <p:spPr>
                  <a:xfrm>
                    <a:off x="552" y="4305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65" name="Group 112"/>
                <p:cNvGrpSpPr/>
                <p:nvPr/>
              </p:nvGrpSpPr>
              <p:grpSpPr>
                <a:xfrm>
                  <a:off x="825" y="4305"/>
                  <a:ext cx="338" cy="288"/>
                  <a:chOff x="825" y="4305"/>
                  <a:chExt cx="338" cy="288"/>
                </a:xfrm>
              </p:grpSpPr>
              <p:sp>
                <p:nvSpPr>
                  <p:cNvPr id="23666" name="Rectangle 113"/>
                  <p:cNvSpPr/>
                  <p:nvPr/>
                </p:nvSpPr>
                <p:spPr>
                  <a:xfrm>
                    <a:off x="825" y="4305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67" name="Rectangle 114"/>
                  <p:cNvSpPr/>
                  <p:nvPr/>
                </p:nvSpPr>
                <p:spPr>
                  <a:xfrm>
                    <a:off x="825" y="4305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68" name="Group 115"/>
                <p:cNvGrpSpPr/>
                <p:nvPr/>
              </p:nvGrpSpPr>
              <p:grpSpPr>
                <a:xfrm>
                  <a:off x="1163" y="4305"/>
                  <a:ext cx="338" cy="288"/>
                  <a:chOff x="1163" y="4305"/>
                  <a:chExt cx="338" cy="288"/>
                </a:xfrm>
              </p:grpSpPr>
              <p:sp>
                <p:nvSpPr>
                  <p:cNvPr id="23669" name="Rectangle 116"/>
                  <p:cNvSpPr/>
                  <p:nvPr/>
                </p:nvSpPr>
                <p:spPr>
                  <a:xfrm>
                    <a:off x="1163" y="4305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70" name="Rectangle 117"/>
                  <p:cNvSpPr/>
                  <p:nvPr/>
                </p:nvSpPr>
                <p:spPr>
                  <a:xfrm>
                    <a:off x="1163" y="4305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71" name="Group 118"/>
                <p:cNvGrpSpPr/>
                <p:nvPr/>
              </p:nvGrpSpPr>
              <p:grpSpPr>
                <a:xfrm>
                  <a:off x="0" y="4593"/>
                  <a:ext cx="276" cy="288"/>
                  <a:chOff x="0" y="4593"/>
                  <a:chExt cx="276" cy="288"/>
                </a:xfrm>
              </p:grpSpPr>
              <p:sp>
                <p:nvSpPr>
                  <p:cNvPr id="23672" name="Rectangle 119"/>
                  <p:cNvSpPr/>
                  <p:nvPr/>
                </p:nvSpPr>
                <p:spPr>
                  <a:xfrm>
                    <a:off x="0" y="4593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73" name="Rectangle 120"/>
                  <p:cNvSpPr/>
                  <p:nvPr/>
                </p:nvSpPr>
                <p:spPr>
                  <a:xfrm>
                    <a:off x="0" y="4593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74" name="Group 121"/>
                <p:cNvGrpSpPr/>
                <p:nvPr/>
              </p:nvGrpSpPr>
              <p:grpSpPr>
                <a:xfrm>
                  <a:off x="276" y="4593"/>
                  <a:ext cx="276" cy="288"/>
                  <a:chOff x="276" y="4593"/>
                  <a:chExt cx="276" cy="288"/>
                </a:xfrm>
              </p:grpSpPr>
              <p:sp>
                <p:nvSpPr>
                  <p:cNvPr id="23675" name="Rectangle 122"/>
                  <p:cNvSpPr/>
                  <p:nvPr/>
                </p:nvSpPr>
                <p:spPr>
                  <a:xfrm>
                    <a:off x="276" y="4593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76" name="Rectangle 123"/>
                  <p:cNvSpPr/>
                  <p:nvPr/>
                </p:nvSpPr>
                <p:spPr>
                  <a:xfrm>
                    <a:off x="276" y="4593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77" name="Group 124"/>
                <p:cNvGrpSpPr/>
                <p:nvPr/>
              </p:nvGrpSpPr>
              <p:grpSpPr>
                <a:xfrm>
                  <a:off x="552" y="4593"/>
                  <a:ext cx="273" cy="288"/>
                  <a:chOff x="552" y="4593"/>
                  <a:chExt cx="273" cy="288"/>
                </a:xfrm>
              </p:grpSpPr>
              <p:sp>
                <p:nvSpPr>
                  <p:cNvPr id="23678" name="Rectangle 125"/>
                  <p:cNvSpPr/>
                  <p:nvPr/>
                </p:nvSpPr>
                <p:spPr>
                  <a:xfrm>
                    <a:off x="552" y="4593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79" name="Rectangle 126"/>
                  <p:cNvSpPr/>
                  <p:nvPr/>
                </p:nvSpPr>
                <p:spPr>
                  <a:xfrm>
                    <a:off x="552" y="4593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80" name="Group 127"/>
                <p:cNvGrpSpPr/>
                <p:nvPr/>
              </p:nvGrpSpPr>
              <p:grpSpPr>
                <a:xfrm>
                  <a:off x="825" y="4593"/>
                  <a:ext cx="338" cy="288"/>
                  <a:chOff x="825" y="4593"/>
                  <a:chExt cx="338" cy="288"/>
                </a:xfrm>
              </p:grpSpPr>
              <p:sp>
                <p:nvSpPr>
                  <p:cNvPr id="23681" name="Rectangle 128"/>
                  <p:cNvSpPr/>
                  <p:nvPr/>
                </p:nvSpPr>
                <p:spPr>
                  <a:xfrm>
                    <a:off x="825" y="4593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82" name="Rectangle 129"/>
                  <p:cNvSpPr/>
                  <p:nvPr/>
                </p:nvSpPr>
                <p:spPr>
                  <a:xfrm>
                    <a:off x="825" y="4593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83" name="Group 130"/>
                <p:cNvGrpSpPr/>
                <p:nvPr/>
              </p:nvGrpSpPr>
              <p:grpSpPr>
                <a:xfrm>
                  <a:off x="1163" y="4593"/>
                  <a:ext cx="338" cy="288"/>
                  <a:chOff x="1163" y="4593"/>
                  <a:chExt cx="338" cy="288"/>
                </a:xfrm>
              </p:grpSpPr>
              <p:sp>
                <p:nvSpPr>
                  <p:cNvPr id="23684" name="Rectangle 131"/>
                  <p:cNvSpPr/>
                  <p:nvPr/>
                </p:nvSpPr>
                <p:spPr>
                  <a:xfrm>
                    <a:off x="1163" y="4593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85" name="Rectangle 132"/>
                  <p:cNvSpPr/>
                  <p:nvPr/>
                </p:nvSpPr>
                <p:spPr>
                  <a:xfrm>
                    <a:off x="1163" y="4593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86" name="Group 133"/>
                <p:cNvGrpSpPr/>
                <p:nvPr/>
              </p:nvGrpSpPr>
              <p:grpSpPr>
                <a:xfrm>
                  <a:off x="0" y="4881"/>
                  <a:ext cx="276" cy="288"/>
                  <a:chOff x="0" y="4881"/>
                  <a:chExt cx="276" cy="288"/>
                </a:xfrm>
              </p:grpSpPr>
              <p:sp>
                <p:nvSpPr>
                  <p:cNvPr id="23687" name="Rectangle 134"/>
                  <p:cNvSpPr/>
                  <p:nvPr/>
                </p:nvSpPr>
                <p:spPr>
                  <a:xfrm>
                    <a:off x="0" y="4881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88" name="Rectangle 135"/>
                  <p:cNvSpPr/>
                  <p:nvPr/>
                </p:nvSpPr>
                <p:spPr>
                  <a:xfrm>
                    <a:off x="0" y="4881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89" name="Group 136"/>
                <p:cNvGrpSpPr/>
                <p:nvPr/>
              </p:nvGrpSpPr>
              <p:grpSpPr>
                <a:xfrm>
                  <a:off x="276" y="4881"/>
                  <a:ext cx="276" cy="288"/>
                  <a:chOff x="276" y="4881"/>
                  <a:chExt cx="276" cy="288"/>
                </a:xfrm>
              </p:grpSpPr>
              <p:sp>
                <p:nvSpPr>
                  <p:cNvPr id="23690" name="Rectangle 137"/>
                  <p:cNvSpPr/>
                  <p:nvPr/>
                </p:nvSpPr>
                <p:spPr>
                  <a:xfrm>
                    <a:off x="276" y="4881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91" name="Rectangle 138"/>
                  <p:cNvSpPr/>
                  <p:nvPr/>
                </p:nvSpPr>
                <p:spPr>
                  <a:xfrm>
                    <a:off x="276" y="4881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92" name="Group 139"/>
                <p:cNvGrpSpPr/>
                <p:nvPr/>
              </p:nvGrpSpPr>
              <p:grpSpPr>
                <a:xfrm>
                  <a:off x="552" y="4881"/>
                  <a:ext cx="273" cy="288"/>
                  <a:chOff x="552" y="4881"/>
                  <a:chExt cx="273" cy="288"/>
                </a:xfrm>
              </p:grpSpPr>
              <p:sp>
                <p:nvSpPr>
                  <p:cNvPr id="23693" name="Rectangle 140"/>
                  <p:cNvSpPr/>
                  <p:nvPr/>
                </p:nvSpPr>
                <p:spPr>
                  <a:xfrm>
                    <a:off x="552" y="4881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94" name="Rectangle 141"/>
                  <p:cNvSpPr/>
                  <p:nvPr/>
                </p:nvSpPr>
                <p:spPr>
                  <a:xfrm>
                    <a:off x="552" y="4881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95" name="Group 142"/>
                <p:cNvGrpSpPr/>
                <p:nvPr/>
              </p:nvGrpSpPr>
              <p:grpSpPr>
                <a:xfrm>
                  <a:off x="825" y="4881"/>
                  <a:ext cx="338" cy="288"/>
                  <a:chOff x="825" y="4881"/>
                  <a:chExt cx="338" cy="288"/>
                </a:xfrm>
              </p:grpSpPr>
              <p:sp>
                <p:nvSpPr>
                  <p:cNvPr id="23696" name="Rectangle 143"/>
                  <p:cNvSpPr/>
                  <p:nvPr/>
                </p:nvSpPr>
                <p:spPr>
                  <a:xfrm>
                    <a:off x="825" y="4881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697" name="Rectangle 144"/>
                  <p:cNvSpPr/>
                  <p:nvPr/>
                </p:nvSpPr>
                <p:spPr>
                  <a:xfrm>
                    <a:off x="825" y="4881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3698" name="Group 145"/>
                <p:cNvGrpSpPr/>
                <p:nvPr/>
              </p:nvGrpSpPr>
              <p:grpSpPr>
                <a:xfrm>
                  <a:off x="1163" y="4881"/>
                  <a:ext cx="338" cy="288"/>
                  <a:chOff x="1163" y="4881"/>
                  <a:chExt cx="338" cy="288"/>
                </a:xfrm>
              </p:grpSpPr>
              <p:sp>
                <p:nvSpPr>
                  <p:cNvPr id="23699" name="Rectangle 146"/>
                  <p:cNvSpPr/>
                  <p:nvPr/>
                </p:nvSpPr>
                <p:spPr>
                  <a:xfrm>
                    <a:off x="1163" y="4881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3700" name="Rectangle 147"/>
                  <p:cNvSpPr/>
                  <p:nvPr/>
                </p:nvSpPr>
                <p:spPr>
                  <a:xfrm>
                    <a:off x="1163" y="4881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3701" name="Rectangle 148"/>
              <p:cNvSpPr/>
              <p:nvPr/>
            </p:nvSpPr>
            <p:spPr>
              <a:xfrm>
                <a:off x="-3" y="2056"/>
                <a:ext cx="1507" cy="3116"/>
              </a:xfrm>
              <a:prstGeom prst="rect">
                <a:avLst/>
              </a:prstGeom>
              <a:noFill/>
              <a:ln w="9525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3702" name="文本框 1"/>
          <p:cNvSpPr txBox="1"/>
          <p:nvPr/>
        </p:nvSpPr>
        <p:spPr>
          <a:xfrm>
            <a:off x="847725" y="1474788"/>
            <a:ext cx="423862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一位全加器</a:t>
            </a: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FA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真值表：</a:t>
            </a:r>
            <a:endParaRPr lang="zh-CN" altLang="en-US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  <p:pic>
        <p:nvPicPr>
          <p:cNvPr id="23703" name="图片 8" descr="slide0068_image051.b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790825"/>
            <a:ext cx="4857750" cy="2928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704" name="文本框 2"/>
          <p:cNvSpPr txBox="1"/>
          <p:nvPr/>
        </p:nvSpPr>
        <p:spPr>
          <a:xfrm>
            <a:off x="336550" y="2255838"/>
            <a:ext cx="2254250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逻辑方程：</a:t>
            </a:r>
            <a:endParaRPr lang="zh-CN" altLang="en-US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600" y="5002213"/>
            <a:ext cx="5035550" cy="17145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思考：设计电路时，真值表、逻辑方程、逻辑电路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者的先后次序是怎样的？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答：真值表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→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逻辑方程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→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逻辑电路。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35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35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35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971550" y="1196658"/>
            <a:ext cx="3529013" cy="61277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3200" dirty="0">
                <a:latin typeface="黑体" panose="02010609060101010101" charset="-122"/>
                <a:ea typeface="黑体" panose="02010609060101010101" charset="-122"/>
                <a:cs typeface="+mj-cs"/>
              </a:rPr>
              <a:t>1</a:t>
            </a:r>
            <a:r>
              <a:rPr lang="zh-CN" altLang="en-US" sz="3200" dirty="0">
                <a:latin typeface="黑体" panose="02010609060101010101" charset="-122"/>
                <a:ea typeface="黑体" panose="02010609060101010101" charset="-122"/>
                <a:cs typeface="+mj-cs"/>
              </a:rPr>
              <a:t>、定点纯小数</a:t>
            </a:r>
            <a:endParaRPr lang="zh-CN" altLang="en-US" sz="32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600200"/>
            <a:ext cx="7545070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692150" marR="0" lvl="1" indent="-34798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2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7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 </a:t>
            </a:r>
            <a:r>
              <a:rPr kumimoji="0" lang="en-US" altLang="zh-CN" sz="3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x</a:t>
            </a:r>
            <a:r>
              <a:rPr kumimoji="0" lang="en-US" altLang="zh-CN" sz="37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n</a:t>
            </a:r>
            <a:r>
              <a:rPr kumimoji="0" lang="en-US" altLang="zh-CN" sz="37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en-US" altLang="zh-CN" sz="3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x</a:t>
            </a:r>
            <a:r>
              <a:rPr kumimoji="0" lang="en-US" altLang="zh-CN" sz="37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n-1 </a:t>
            </a:r>
            <a:r>
              <a:rPr kumimoji="0" lang="en-US" altLang="zh-CN" sz="3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x</a:t>
            </a:r>
            <a:r>
              <a:rPr kumimoji="0" lang="en-US" altLang="zh-CN" sz="37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n-2</a:t>
            </a:r>
            <a:r>
              <a:rPr kumimoji="0" lang="en-US" altLang="zh-CN" sz="37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 </a:t>
            </a:r>
            <a:r>
              <a:rPr kumimoji="0" lang="en-US" altLang="zh-CN" sz="37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… x</a:t>
            </a:r>
            <a:r>
              <a:rPr kumimoji="0" lang="en-US" altLang="zh-CN" sz="37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0" lang="en-US" altLang="zh-CN" sz="37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en-US" altLang="zh-CN" sz="3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x</a:t>
            </a:r>
            <a:r>
              <a:rPr kumimoji="0" lang="en-US" altLang="zh-CN" sz="37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0</a:t>
            </a:r>
            <a:endParaRPr kumimoji="0" lang="en-US" altLang="zh-CN" sz="3700" b="0" i="0" u="none" strike="noStrike" kern="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700" b="0" i="0" u="none" strike="noStrike" kern="0" cap="none" spc="0" normalizeH="0" baseline="-25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7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7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7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7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37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3700" b="0" i="0" u="none" strike="noStrike" kern="0" cap="none" spc="0" normalizeH="0" baseline="-2500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7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表示数的范围：</a:t>
            </a:r>
            <a:r>
              <a:rPr kumimoji="0" lang="zh-CN" altLang="en-US" sz="37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   </a:t>
            </a:r>
            <a:r>
              <a:rPr kumimoji="0" lang="zh-CN" sz="4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－</a:t>
            </a:r>
            <a:r>
              <a:rPr kumimoji="0" lang="zh-CN" altLang="zh-CN" sz="4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0" lang="zh-CN" sz="4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＜</a:t>
            </a:r>
            <a:r>
              <a:rPr kumimoji="0" lang="zh-CN" sz="40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Ｘ＜</a:t>
            </a:r>
            <a:r>
              <a:rPr kumimoji="0" lang="zh-CN" sz="4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＋</a:t>
            </a:r>
            <a:r>
              <a:rPr kumimoji="0" lang="zh-CN" altLang="zh-CN" sz="4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1</a:t>
            </a:r>
            <a:endParaRPr kumimoji="0" lang="zh-CN" altLang="zh-CN" sz="4000" b="0" i="0" u="none" strike="noStrike" kern="0" cap="none" spc="0" normalizeH="0" baseline="-2500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4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                           </a:t>
            </a:r>
            <a:r>
              <a:rPr kumimoji="0" lang="en-US" altLang="zh-CN" sz="4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0 </a:t>
            </a:r>
            <a:r>
              <a:rPr kumimoji="0" lang="en-US" altLang="zh-CN" sz="4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≦ |</a:t>
            </a:r>
            <a:r>
              <a:rPr kumimoji="0" lang="zh-CN" sz="4000" b="1" i="1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ea"/>
              </a:rPr>
              <a:t>Ｘ</a:t>
            </a:r>
            <a:r>
              <a:rPr kumimoji="0" lang="en-US" altLang="zh-CN" sz="4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|≦ 1-2</a:t>
            </a:r>
            <a:r>
              <a:rPr kumimoji="0" lang="en-US" altLang="zh-CN" sz="28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-n</a:t>
            </a:r>
            <a:r>
              <a:rPr kumimoji="0" lang="en-US" altLang="zh-CN" sz="40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 </a:t>
            </a:r>
            <a:endParaRPr kumimoji="0" lang="en-US" altLang="zh-CN" sz="3700" b="0" i="0" u="none" strike="noStrike" kern="0" cap="none" spc="0" normalizeH="0" baseline="3000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3700" b="0" i="0" u="none" strike="noStrike" kern="0" cap="none" spc="0" normalizeH="0" baseline="3000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17413" name="Line 4"/>
          <p:cNvSpPr/>
          <p:nvPr/>
        </p:nvSpPr>
        <p:spPr>
          <a:xfrm>
            <a:off x="2362200" y="2743200"/>
            <a:ext cx="4572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14" name="Line 5"/>
          <p:cNvSpPr/>
          <p:nvPr/>
        </p:nvSpPr>
        <p:spPr>
          <a:xfrm>
            <a:off x="2971800" y="2743200"/>
            <a:ext cx="29718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15" name="AutoShape 6"/>
          <p:cNvSpPr/>
          <p:nvPr/>
        </p:nvSpPr>
        <p:spPr>
          <a:xfrm>
            <a:off x="990600" y="4083050"/>
            <a:ext cx="1828800" cy="1389063"/>
          </a:xfrm>
          <a:prstGeom prst="wedgeEllipseCallout">
            <a:avLst>
              <a:gd name="adj1" fmla="val 32032"/>
              <a:gd name="adj2" fmla="val -148958"/>
            </a:avLst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符号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正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6" name="AutoShape 7"/>
          <p:cNvSpPr/>
          <p:nvPr/>
        </p:nvSpPr>
        <p:spPr>
          <a:xfrm>
            <a:off x="5795963" y="2924810"/>
            <a:ext cx="2438400" cy="838200"/>
          </a:xfrm>
          <a:prstGeom prst="wedgeEllipseCallout">
            <a:avLst>
              <a:gd name="adj1" fmla="val -95639"/>
              <a:gd name="adj2" fmla="val -62120"/>
            </a:avLst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量值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7" name="AutoShape 8"/>
          <p:cNvSpPr/>
          <p:nvPr/>
        </p:nvSpPr>
        <p:spPr>
          <a:xfrm>
            <a:off x="3200400" y="3962400"/>
            <a:ext cx="3810000" cy="1143000"/>
          </a:xfrm>
          <a:prstGeom prst="wedgeRoundRectCallout">
            <a:avLst>
              <a:gd name="adj1" fmla="val -55917"/>
              <a:gd name="adj2" fmla="val -154306"/>
              <a:gd name="adj3" fmla="val 16667"/>
            </a:avLst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小数点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固定于符号位之后，不需专门存放位置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8" name="Text Box 9"/>
          <p:cNvSpPr txBox="1"/>
          <p:nvPr/>
        </p:nvSpPr>
        <p:spPr>
          <a:xfrm>
            <a:off x="739775" y="196850"/>
            <a:ext cx="5203825" cy="762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4400" b="1" dirty="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2.1.1</a:t>
            </a:r>
            <a:r>
              <a:rPr lang="zh-CN" altLang="en-US" sz="4400" b="1" dirty="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数据格式</a:t>
            </a:r>
            <a:endParaRPr lang="zh-CN" altLang="en-US" sz="4400" b="1" dirty="0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80" name="Picture 15"/>
          <p:cNvPicPr>
            <a:picLocks noChangeAspect="1"/>
          </p:cNvPicPr>
          <p:nvPr/>
        </p:nvPicPr>
        <p:blipFill>
          <a:blip r:embed="rId1"/>
          <a:srcRect r="27457" b="-17094"/>
          <a:stretch>
            <a:fillRect/>
          </a:stretch>
        </p:blipFill>
        <p:spPr>
          <a:xfrm>
            <a:off x="395605" y="4835208"/>
            <a:ext cx="39243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7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4578" name="内容占位符 14"/>
          <p:cNvSpPr>
            <a:spLocks noGrp="1"/>
          </p:cNvSpPr>
          <p:nvPr>
            <p:ph idx="1"/>
          </p:nvPr>
        </p:nvSpPr>
        <p:spPr>
          <a:xfrm>
            <a:off x="245745" y="716915"/>
            <a:ext cx="8212455" cy="4574540"/>
          </a:xfrm>
        </p:spPr>
        <p:txBody>
          <a:bodyPr vert="horz" wrap="square" lIns="91440" tIns="45720" rIns="91440" bIns="45720" anchor="t" anchorCtr="0"/>
          <a:p>
            <a:pPr>
              <a:buSzPct val="70000"/>
              <a:buFont typeface="Wingdings" panose="05000000000000000000" pitchFamily="2" charset="2"/>
              <a:buNone/>
            </a:pPr>
            <a:r>
              <a:rPr lang="zh-CN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FA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逻辑电路和框图</a:t>
            </a:r>
            <a:endParaRPr lang="zh-CN" altLang="en-US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467995" y="1359535"/>
          <a:ext cx="2967990" cy="3582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1701800" imgH="2717800" progId="Paint.Picture">
                  <p:embed/>
                </p:oleObj>
              </mc:Choice>
              <mc:Fallback>
                <p:oleObj name="" r:id="rId2" imgW="1701800" imgH="27178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995" y="1359535"/>
                        <a:ext cx="2967990" cy="3582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703" name="图片 8" descr="slide0068_image051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840" y="5445125"/>
            <a:ext cx="3433445" cy="18364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4582" name="Group 3"/>
          <p:cNvGrpSpPr/>
          <p:nvPr/>
        </p:nvGrpSpPr>
        <p:grpSpPr>
          <a:xfrm>
            <a:off x="5105400" y="476568"/>
            <a:ext cx="3581400" cy="6021387"/>
            <a:chOff x="-3" y="1311"/>
            <a:chExt cx="1507" cy="3861"/>
          </a:xfrm>
        </p:grpSpPr>
        <p:sp>
          <p:nvSpPr>
            <p:cNvPr id="24583" name="Rectangle 4"/>
            <p:cNvSpPr/>
            <p:nvPr/>
          </p:nvSpPr>
          <p:spPr>
            <a:xfrm>
              <a:off x="0" y="1311"/>
              <a:ext cx="150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/>
              <a:endPara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4584" name="Group 5"/>
            <p:cNvGrpSpPr/>
            <p:nvPr/>
          </p:nvGrpSpPr>
          <p:grpSpPr>
            <a:xfrm>
              <a:off x="-3" y="2056"/>
              <a:ext cx="1507" cy="3116"/>
              <a:chOff x="-3" y="2056"/>
              <a:chExt cx="1507" cy="3116"/>
            </a:xfrm>
          </p:grpSpPr>
          <p:grpSp>
            <p:nvGrpSpPr>
              <p:cNvPr id="24585" name="Group 6"/>
              <p:cNvGrpSpPr/>
              <p:nvPr/>
            </p:nvGrpSpPr>
            <p:grpSpPr>
              <a:xfrm>
                <a:off x="0" y="2059"/>
                <a:ext cx="1501" cy="3110"/>
                <a:chOff x="0" y="2059"/>
                <a:chExt cx="1501" cy="3110"/>
              </a:xfrm>
            </p:grpSpPr>
            <p:grpSp>
              <p:nvGrpSpPr>
                <p:cNvPr id="24586" name="Group 7"/>
                <p:cNvGrpSpPr/>
                <p:nvPr/>
              </p:nvGrpSpPr>
              <p:grpSpPr>
                <a:xfrm>
                  <a:off x="0" y="2059"/>
                  <a:ext cx="825" cy="288"/>
                  <a:chOff x="0" y="2059"/>
                  <a:chExt cx="825" cy="288"/>
                </a:xfrm>
              </p:grpSpPr>
              <p:sp>
                <p:nvSpPr>
                  <p:cNvPr id="24587" name="Rectangle 8"/>
                  <p:cNvSpPr/>
                  <p:nvPr/>
                </p:nvSpPr>
                <p:spPr>
                  <a:xfrm>
                    <a:off x="0" y="2059"/>
                    <a:ext cx="825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zh-CN" altLang="en-US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输入</a:t>
                    </a:r>
                    <a:endPara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588" name="Rectangle 9"/>
                  <p:cNvSpPr/>
                  <p:nvPr/>
                </p:nvSpPr>
                <p:spPr>
                  <a:xfrm>
                    <a:off x="0" y="2059"/>
                    <a:ext cx="825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589" name="Group 10"/>
                <p:cNvGrpSpPr/>
                <p:nvPr/>
              </p:nvGrpSpPr>
              <p:grpSpPr>
                <a:xfrm>
                  <a:off x="825" y="2059"/>
                  <a:ext cx="676" cy="288"/>
                  <a:chOff x="825" y="2059"/>
                  <a:chExt cx="676" cy="288"/>
                </a:xfrm>
              </p:grpSpPr>
              <p:sp>
                <p:nvSpPr>
                  <p:cNvPr id="24590" name="Rectangle 11"/>
                  <p:cNvSpPr/>
                  <p:nvPr/>
                </p:nvSpPr>
                <p:spPr>
                  <a:xfrm>
                    <a:off x="825" y="2059"/>
                    <a:ext cx="6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zh-CN" altLang="en-US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输出</a:t>
                    </a:r>
                    <a:endParaRPr lang="zh-CN" altLang="en-US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591" name="Rectangle 12"/>
                  <p:cNvSpPr/>
                  <p:nvPr/>
                </p:nvSpPr>
                <p:spPr>
                  <a:xfrm>
                    <a:off x="825" y="2059"/>
                    <a:ext cx="6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592" name="Group 13"/>
                <p:cNvGrpSpPr/>
                <p:nvPr/>
              </p:nvGrpSpPr>
              <p:grpSpPr>
                <a:xfrm>
                  <a:off x="0" y="2347"/>
                  <a:ext cx="276" cy="518"/>
                  <a:chOff x="0" y="2347"/>
                  <a:chExt cx="276" cy="518"/>
                </a:xfrm>
              </p:grpSpPr>
              <p:sp>
                <p:nvSpPr>
                  <p:cNvPr id="24593" name="Rectangle 14"/>
                  <p:cNvSpPr/>
                  <p:nvPr/>
                </p:nvSpPr>
                <p:spPr>
                  <a:xfrm>
                    <a:off x="0" y="2347"/>
                    <a:ext cx="276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A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594" name="Rectangle 15"/>
                  <p:cNvSpPr/>
                  <p:nvPr/>
                </p:nvSpPr>
                <p:spPr>
                  <a:xfrm>
                    <a:off x="0" y="2347"/>
                    <a:ext cx="276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595" name="Group 16"/>
                <p:cNvGrpSpPr/>
                <p:nvPr/>
              </p:nvGrpSpPr>
              <p:grpSpPr>
                <a:xfrm>
                  <a:off x="276" y="2347"/>
                  <a:ext cx="276" cy="518"/>
                  <a:chOff x="276" y="2347"/>
                  <a:chExt cx="276" cy="518"/>
                </a:xfrm>
              </p:grpSpPr>
              <p:sp>
                <p:nvSpPr>
                  <p:cNvPr id="24596" name="Rectangle 17"/>
                  <p:cNvSpPr/>
                  <p:nvPr/>
                </p:nvSpPr>
                <p:spPr>
                  <a:xfrm>
                    <a:off x="276" y="2347"/>
                    <a:ext cx="276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B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597" name="Rectangle 18"/>
                  <p:cNvSpPr/>
                  <p:nvPr/>
                </p:nvSpPr>
                <p:spPr>
                  <a:xfrm>
                    <a:off x="276" y="2347"/>
                    <a:ext cx="276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598" name="Group 19"/>
                <p:cNvGrpSpPr/>
                <p:nvPr/>
              </p:nvGrpSpPr>
              <p:grpSpPr>
                <a:xfrm>
                  <a:off x="552" y="2347"/>
                  <a:ext cx="273" cy="518"/>
                  <a:chOff x="552" y="2347"/>
                  <a:chExt cx="273" cy="518"/>
                </a:xfrm>
              </p:grpSpPr>
              <p:sp>
                <p:nvSpPr>
                  <p:cNvPr id="24599" name="Rectangle 20"/>
                  <p:cNvSpPr/>
                  <p:nvPr/>
                </p:nvSpPr>
                <p:spPr>
                  <a:xfrm>
                    <a:off x="552" y="2347"/>
                    <a:ext cx="273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C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00" name="Rectangle 21"/>
                  <p:cNvSpPr/>
                  <p:nvPr/>
                </p:nvSpPr>
                <p:spPr>
                  <a:xfrm>
                    <a:off x="552" y="2347"/>
                    <a:ext cx="273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01" name="Group 22"/>
                <p:cNvGrpSpPr/>
                <p:nvPr/>
              </p:nvGrpSpPr>
              <p:grpSpPr>
                <a:xfrm>
                  <a:off x="825" y="2347"/>
                  <a:ext cx="338" cy="518"/>
                  <a:chOff x="825" y="2347"/>
                  <a:chExt cx="338" cy="518"/>
                </a:xfrm>
              </p:grpSpPr>
              <p:sp>
                <p:nvSpPr>
                  <p:cNvPr id="24602" name="Rectangle 23"/>
                  <p:cNvSpPr/>
                  <p:nvPr/>
                </p:nvSpPr>
                <p:spPr>
                  <a:xfrm>
                    <a:off x="825" y="2347"/>
                    <a:ext cx="338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S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03" name="Rectangle 24"/>
                  <p:cNvSpPr/>
                  <p:nvPr/>
                </p:nvSpPr>
                <p:spPr>
                  <a:xfrm>
                    <a:off x="825" y="2347"/>
                    <a:ext cx="338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04" name="Group 25"/>
                <p:cNvGrpSpPr/>
                <p:nvPr/>
              </p:nvGrpSpPr>
              <p:grpSpPr>
                <a:xfrm>
                  <a:off x="1163" y="2347"/>
                  <a:ext cx="338" cy="518"/>
                  <a:chOff x="1163" y="2347"/>
                  <a:chExt cx="338" cy="518"/>
                </a:xfrm>
              </p:grpSpPr>
              <p:sp>
                <p:nvSpPr>
                  <p:cNvPr id="24605" name="Rectangle 26"/>
                  <p:cNvSpPr/>
                  <p:nvPr/>
                </p:nvSpPr>
                <p:spPr>
                  <a:xfrm>
                    <a:off x="1163" y="2347"/>
                    <a:ext cx="338" cy="5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C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r>
                      <a:rPr lang="zh-CN" altLang="en-US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＋</a:t>
                    </a:r>
                    <a:r>
                      <a:rPr lang="en-US" altLang="zh-CN" sz="2400" baseline="-300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06" name="Rectangle 27"/>
                  <p:cNvSpPr/>
                  <p:nvPr/>
                </p:nvSpPr>
                <p:spPr>
                  <a:xfrm>
                    <a:off x="1163" y="2347"/>
                    <a:ext cx="338" cy="51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07" name="Group 28"/>
                <p:cNvGrpSpPr/>
                <p:nvPr/>
              </p:nvGrpSpPr>
              <p:grpSpPr>
                <a:xfrm>
                  <a:off x="0" y="2865"/>
                  <a:ext cx="276" cy="288"/>
                  <a:chOff x="0" y="2865"/>
                  <a:chExt cx="276" cy="288"/>
                </a:xfrm>
              </p:grpSpPr>
              <p:sp>
                <p:nvSpPr>
                  <p:cNvPr id="24608" name="Rectangle 29"/>
                  <p:cNvSpPr/>
                  <p:nvPr/>
                </p:nvSpPr>
                <p:spPr>
                  <a:xfrm>
                    <a:off x="0" y="2865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09" name="Rectangle 30"/>
                  <p:cNvSpPr/>
                  <p:nvPr/>
                </p:nvSpPr>
                <p:spPr>
                  <a:xfrm>
                    <a:off x="0" y="2865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10" name="Group 31"/>
                <p:cNvGrpSpPr/>
                <p:nvPr/>
              </p:nvGrpSpPr>
              <p:grpSpPr>
                <a:xfrm>
                  <a:off x="276" y="2865"/>
                  <a:ext cx="276" cy="288"/>
                  <a:chOff x="276" y="2865"/>
                  <a:chExt cx="276" cy="288"/>
                </a:xfrm>
              </p:grpSpPr>
              <p:sp>
                <p:nvSpPr>
                  <p:cNvPr id="24611" name="Rectangle 32"/>
                  <p:cNvSpPr/>
                  <p:nvPr/>
                </p:nvSpPr>
                <p:spPr>
                  <a:xfrm>
                    <a:off x="276" y="2865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12" name="Rectangle 33"/>
                  <p:cNvSpPr/>
                  <p:nvPr/>
                </p:nvSpPr>
                <p:spPr>
                  <a:xfrm>
                    <a:off x="276" y="2865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13" name="Group 34"/>
                <p:cNvGrpSpPr/>
                <p:nvPr/>
              </p:nvGrpSpPr>
              <p:grpSpPr>
                <a:xfrm>
                  <a:off x="552" y="2865"/>
                  <a:ext cx="273" cy="288"/>
                  <a:chOff x="552" y="2865"/>
                  <a:chExt cx="273" cy="288"/>
                </a:xfrm>
              </p:grpSpPr>
              <p:sp>
                <p:nvSpPr>
                  <p:cNvPr id="24614" name="Rectangle 35"/>
                  <p:cNvSpPr/>
                  <p:nvPr/>
                </p:nvSpPr>
                <p:spPr>
                  <a:xfrm>
                    <a:off x="552" y="2865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15" name="Rectangle 36"/>
                  <p:cNvSpPr/>
                  <p:nvPr/>
                </p:nvSpPr>
                <p:spPr>
                  <a:xfrm>
                    <a:off x="552" y="2865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16" name="Group 37"/>
                <p:cNvGrpSpPr/>
                <p:nvPr/>
              </p:nvGrpSpPr>
              <p:grpSpPr>
                <a:xfrm>
                  <a:off x="825" y="2865"/>
                  <a:ext cx="338" cy="288"/>
                  <a:chOff x="825" y="2865"/>
                  <a:chExt cx="338" cy="288"/>
                </a:xfrm>
              </p:grpSpPr>
              <p:sp>
                <p:nvSpPr>
                  <p:cNvPr id="24617" name="Rectangle 38"/>
                  <p:cNvSpPr/>
                  <p:nvPr/>
                </p:nvSpPr>
                <p:spPr>
                  <a:xfrm>
                    <a:off x="825" y="2865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18" name="Rectangle 39"/>
                  <p:cNvSpPr/>
                  <p:nvPr/>
                </p:nvSpPr>
                <p:spPr>
                  <a:xfrm>
                    <a:off x="825" y="2865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19" name="Group 40"/>
                <p:cNvGrpSpPr/>
                <p:nvPr/>
              </p:nvGrpSpPr>
              <p:grpSpPr>
                <a:xfrm>
                  <a:off x="1163" y="2865"/>
                  <a:ext cx="338" cy="288"/>
                  <a:chOff x="1163" y="2865"/>
                  <a:chExt cx="338" cy="288"/>
                </a:xfrm>
              </p:grpSpPr>
              <p:sp>
                <p:nvSpPr>
                  <p:cNvPr id="24620" name="Rectangle 41"/>
                  <p:cNvSpPr/>
                  <p:nvPr/>
                </p:nvSpPr>
                <p:spPr>
                  <a:xfrm>
                    <a:off x="1163" y="2865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21" name="Rectangle 42"/>
                  <p:cNvSpPr/>
                  <p:nvPr/>
                </p:nvSpPr>
                <p:spPr>
                  <a:xfrm>
                    <a:off x="1163" y="2865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22" name="Group 43"/>
                <p:cNvGrpSpPr/>
                <p:nvPr/>
              </p:nvGrpSpPr>
              <p:grpSpPr>
                <a:xfrm>
                  <a:off x="0" y="3153"/>
                  <a:ext cx="276" cy="288"/>
                  <a:chOff x="0" y="3153"/>
                  <a:chExt cx="276" cy="288"/>
                </a:xfrm>
              </p:grpSpPr>
              <p:sp>
                <p:nvSpPr>
                  <p:cNvPr id="24623" name="Rectangle 44"/>
                  <p:cNvSpPr/>
                  <p:nvPr/>
                </p:nvSpPr>
                <p:spPr>
                  <a:xfrm>
                    <a:off x="0" y="3153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24" name="Rectangle 45"/>
                  <p:cNvSpPr/>
                  <p:nvPr/>
                </p:nvSpPr>
                <p:spPr>
                  <a:xfrm>
                    <a:off x="0" y="3153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25" name="Group 46"/>
                <p:cNvGrpSpPr/>
                <p:nvPr/>
              </p:nvGrpSpPr>
              <p:grpSpPr>
                <a:xfrm>
                  <a:off x="276" y="3153"/>
                  <a:ext cx="276" cy="288"/>
                  <a:chOff x="276" y="3153"/>
                  <a:chExt cx="276" cy="288"/>
                </a:xfrm>
              </p:grpSpPr>
              <p:sp>
                <p:nvSpPr>
                  <p:cNvPr id="24626" name="Rectangle 47"/>
                  <p:cNvSpPr/>
                  <p:nvPr/>
                </p:nvSpPr>
                <p:spPr>
                  <a:xfrm>
                    <a:off x="276" y="3153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27" name="Rectangle 48"/>
                  <p:cNvSpPr/>
                  <p:nvPr/>
                </p:nvSpPr>
                <p:spPr>
                  <a:xfrm>
                    <a:off x="276" y="3153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28" name="Group 49"/>
                <p:cNvGrpSpPr/>
                <p:nvPr/>
              </p:nvGrpSpPr>
              <p:grpSpPr>
                <a:xfrm>
                  <a:off x="552" y="3153"/>
                  <a:ext cx="273" cy="288"/>
                  <a:chOff x="552" y="3153"/>
                  <a:chExt cx="273" cy="288"/>
                </a:xfrm>
              </p:grpSpPr>
              <p:sp>
                <p:nvSpPr>
                  <p:cNvPr id="24629" name="Rectangle 50"/>
                  <p:cNvSpPr/>
                  <p:nvPr/>
                </p:nvSpPr>
                <p:spPr>
                  <a:xfrm>
                    <a:off x="552" y="3153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30" name="Rectangle 51"/>
                  <p:cNvSpPr/>
                  <p:nvPr/>
                </p:nvSpPr>
                <p:spPr>
                  <a:xfrm>
                    <a:off x="552" y="3153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31" name="Group 52"/>
                <p:cNvGrpSpPr/>
                <p:nvPr/>
              </p:nvGrpSpPr>
              <p:grpSpPr>
                <a:xfrm>
                  <a:off x="825" y="3153"/>
                  <a:ext cx="338" cy="288"/>
                  <a:chOff x="825" y="3153"/>
                  <a:chExt cx="338" cy="288"/>
                </a:xfrm>
              </p:grpSpPr>
              <p:sp>
                <p:nvSpPr>
                  <p:cNvPr id="24632" name="Rectangle 53"/>
                  <p:cNvSpPr/>
                  <p:nvPr/>
                </p:nvSpPr>
                <p:spPr>
                  <a:xfrm>
                    <a:off x="825" y="3153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33" name="Rectangle 54"/>
                  <p:cNvSpPr/>
                  <p:nvPr/>
                </p:nvSpPr>
                <p:spPr>
                  <a:xfrm>
                    <a:off x="825" y="3153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34" name="Group 55"/>
                <p:cNvGrpSpPr/>
                <p:nvPr/>
              </p:nvGrpSpPr>
              <p:grpSpPr>
                <a:xfrm>
                  <a:off x="1163" y="3153"/>
                  <a:ext cx="338" cy="288"/>
                  <a:chOff x="1163" y="3153"/>
                  <a:chExt cx="338" cy="288"/>
                </a:xfrm>
              </p:grpSpPr>
              <p:sp>
                <p:nvSpPr>
                  <p:cNvPr id="24635" name="Rectangle 56"/>
                  <p:cNvSpPr/>
                  <p:nvPr/>
                </p:nvSpPr>
                <p:spPr>
                  <a:xfrm>
                    <a:off x="1163" y="3153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36" name="Rectangle 57"/>
                  <p:cNvSpPr/>
                  <p:nvPr/>
                </p:nvSpPr>
                <p:spPr>
                  <a:xfrm>
                    <a:off x="1163" y="3153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37" name="Group 58"/>
                <p:cNvGrpSpPr/>
                <p:nvPr/>
              </p:nvGrpSpPr>
              <p:grpSpPr>
                <a:xfrm>
                  <a:off x="0" y="3441"/>
                  <a:ext cx="276" cy="288"/>
                  <a:chOff x="0" y="3441"/>
                  <a:chExt cx="276" cy="288"/>
                </a:xfrm>
              </p:grpSpPr>
              <p:sp>
                <p:nvSpPr>
                  <p:cNvPr id="24638" name="Rectangle 59"/>
                  <p:cNvSpPr/>
                  <p:nvPr/>
                </p:nvSpPr>
                <p:spPr>
                  <a:xfrm>
                    <a:off x="0" y="3441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39" name="Rectangle 60"/>
                  <p:cNvSpPr/>
                  <p:nvPr/>
                </p:nvSpPr>
                <p:spPr>
                  <a:xfrm>
                    <a:off x="0" y="3441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40" name="Group 61"/>
                <p:cNvGrpSpPr/>
                <p:nvPr/>
              </p:nvGrpSpPr>
              <p:grpSpPr>
                <a:xfrm>
                  <a:off x="276" y="3441"/>
                  <a:ext cx="276" cy="288"/>
                  <a:chOff x="276" y="3441"/>
                  <a:chExt cx="276" cy="288"/>
                </a:xfrm>
              </p:grpSpPr>
              <p:sp>
                <p:nvSpPr>
                  <p:cNvPr id="24641" name="Rectangle 62"/>
                  <p:cNvSpPr/>
                  <p:nvPr/>
                </p:nvSpPr>
                <p:spPr>
                  <a:xfrm>
                    <a:off x="276" y="3441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42" name="Rectangle 63"/>
                  <p:cNvSpPr/>
                  <p:nvPr/>
                </p:nvSpPr>
                <p:spPr>
                  <a:xfrm>
                    <a:off x="276" y="3441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43" name="Group 64"/>
                <p:cNvGrpSpPr/>
                <p:nvPr/>
              </p:nvGrpSpPr>
              <p:grpSpPr>
                <a:xfrm>
                  <a:off x="552" y="3441"/>
                  <a:ext cx="273" cy="288"/>
                  <a:chOff x="552" y="3441"/>
                  <a:chExt cx="273" cy="288"/>
                </a:xfrm>
              </p:grpSpPr>
              <p:sp>
                <p:nvSpPr>
                  <p:cNvPr id="24644" name="Rectangle 65"/>
                  <p:cNvSpPr/>
                  <p:nvPr/>
                </p:nvSpPr>
                <p:spPr>
                  <a:xfrm>
                    <a:off x="552" y="3441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45" name="Rectangle 66"/>
                  <p:cNvSpPr/>
                  <p:nvPr/>
                </p:nvSpPr>
                <p:spPr>
                  <a:xfrm>
                    <a:off x="552" y="3441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46" name="Group 67"/>
                <p:cNvGrpSpPr/>
                <p:nvPr/>
              </p:nvGrpSpPr>
              <p:grpSpPr>
                <a:xfrm>
                  <a:off x="825" y="3441"/>
                  <a:ext cx="338" cy="288"/>
                  <a:chOff x="825" y="3441"/>
                  <a:chExt cx="338" cy="288"/>
                </a:xfrm>
              </p:grpSpPr>
              <p:sp>
                <p:nvSpPr>
                  <p:cNvPr id="24647" name="Rectangle 68"/>
                  <p:cNvSpPr/>
                  <p:nvPr/>
                </p:nvSpPr>
                <p:spPr>
                  <a:xfrm>
                    <a:off x="825" y="3441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48" name="Rectangle 69"/>
                  <p:cNvSpPr/>
                  <p:nvPr/>
                </p:nvSpPr>
                <p:spPr>
                  <a:xfrm>
                    <a:off x="825" y="3441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49" name="Group 70"/>
                <p:cNvGrpSpPr/>
                <p:nvPr/>
              </p:nvGrpSpPr>
              <p:grpSpPr>
                <a:xfrm>
                  <a:off x="1163" y="3441"/>
                  <a:ext cx="338" cy="288"/>
                  <a:chOff x="1163" y="3441"/>
                  <a:chExt cx="338" cy="288"/>
                </a:xfrm>
              </p:grpSpPr>
              <p:sp>
                <p:nvSpPr>
                  <p:cNvPr id="24650" name="Rectangle 71"/>
                  <p:cNvSpPr/>
                  <p:nvPr/>
                </p:nvSpPr>
                <p:spPr>
                  <a:xfrm>
                    <a:off x="1163" y="3441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51" name="Rectangle 72"/>
                  <p:cNvSpPr/>
                  <p:nvPr/>
                </p:nvSpPr>
                <p:spPr>
                  <a:xfrm>
                    <a:off x="1163" y="3441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52" name="Group 73"/>
                <p:cNvGrpSpPr/>
                <p:nvPr/>
              </p:nvGrpSpPr>
              <p:grpSpPr>
                <a:xfrm>
                  <a:off x="0" y="3729"/>
                  <a:ext cx="276" cy="288"/>
                  <a:chOff x="0" y="3729"/>
                  <a:chExt cx="276" cy="288"/>
                </a:xfrm>
              </p:grpSpPr>
              <p:sp>
                <p:nvSpPr>
                  <p:cNvPr id="24653" name="Rectangle 74"/>
                  <p:cNvSpPr/>
                  <p:nvPr/>
                </p:nvSpPr>
                <p:spPr>
                  <a:xfrm>
                    <a:off x="0" y="3729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54" name="Rectangle 75"/>
                  <p:cNvSpPr/>
                  <p:nvPr/>
                </p:nvSpPr>
                <p:spPr>
                  <a:xfrm>
                    <a:off x="0" y="3729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55" name="Group 76"/>
                <p:cNvGrpSpPr/>
                <p:nvPr/>
              </p:nvGrpSpPr>
              <p:grpSpPr>
                <a:xfrm>
                  <a:off x="276" y="3729"/>
                  <a:ext cx="276" cy="288"/>
                  <a:chOff x="276" y="3729"/>
                  <a:chExt cx="276" cy="288"/>
                </a:xfrm>
              </p:grpSpPr>
              <p:sp>
                <p:nvSpPr>
                  <p:cNvPr id="24656" name="Rectangle 77"/>
                  <p:cNvSpPr/>
                  <p:nvPr/>
                </p:nvSpPr>
                <p:spPr>
                  <a:xfrm>
                    <a:off x="276" y="3729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57" name="Rectangle 78"/>
                  <p:cNvSpPr/>
                  <p:nvPr/>
                </p:nvSpPr>
                <p:spPr>
                  <a:xfrm>
                    <a:off x="276" y="3729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58" name="Group 79"/>
                <p:cNvGrpSpPr/>
                <p:nvPr/>
              </p:nvGrpSpPr>
              <p:grpSpPr>
                <a:xfrm>
                  <a:off x="552" y="3729"/>
                  <a:ext cx="273" cy="288"/>
                  <a:chOff x="552" y="3729"/>
                  <a:chExt cx="273" cy="288"/>
                </a:xfrm>
              </p:grpSpPr>
              <p:sp>
                <p:nvSpPr>
                  <p:cNvPr id="24659" name="Rectangle 80"/>
                  <p:cNvSpPr/>
                  <p:nvPr/>
                </p:nvSpPr>
                <p:spPr>
                  <a:xfrm>
                    <a:off x="552" y="3729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60" name="Rectangle 81"/>
                  <p:cNvSpPr/>
                  <p:nvPr/>
                </p:nvSpPr>
                <p:spPr>
                  <a:xfrm>
                    <a:off x="552" y="3729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61" name="Group 82"/>
                <p:cNvGrpSpPr/>
                <p:nvPr/>
              </p:nvGrpSpPr>
              <p:grpSpPr>
                <a:xfrm>
                  <a:off x="825" y="3729"/>
                  <a:ext cx="338" cy="288"/>
                  <a:chOff x="825" y="3729"/>
                  <a:chExt cx="338" cy="288"/>
                </a:xfrm>
              </p:grpSpPr>
              <p:sp>
                <p:nvSpPr>
                  <p:cNvPr id="24662" name="Rectangle 83"/>
                  <p:cNvSpPr/>
                  <p:nvPr/>
                </p:nvSpPr>
                <p:spPr>
                  <a:xfrm>
                    <a:off x="825" y="3729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63" name="Rectangle 84"/>
                  <p:cNvSpPr/>
                  <p:nvPr/>
                </p:nvSpPr>
                <p:spPr>
                  <a:xfrm>
                    <a:off x="825" y="3729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64" name="Group 85"/>
                <p:cNvGrpSpPr/>
                <p:nvPr/>
              </p:nvGrpSpPr>
              <p:grpSpPr>
                <a:xfrm>
                  <a:off x="1163" y="3729"/>
                  <a:ext cx="338" cy="288"/>
                  <a:chOff x="1163" y="3729"/>
                  <a:chExt cx="338" cy="288"/>
                </a:xfrm>
              </p:grpSpPr>
              <p:sp>
                <p:nvSpPr>
                  <p:cNvPr id="24665" name="Rectangle 86"/>
                  <p:cNvSpPr/>
                  <p:nvPr/>
                </p:nvSpPr>
                <p:spPr>
                  <a:xfrm>
                    <a:off x="1163" y="3729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66" name="Rectangle 87"/>
                  <p:cNvSpPr/>
                  <p:nvPr/>
                </p:nvSpPr>
                <p:spPr>
                  <a:xfrm>
                    <a:off x="1163" y="3729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67" name="Group 88"/>
                <p:cNvGrpSpPr/>
                <p:nvPr/>
              </p:nvGrpSpPr>
              <p:grpSpPr>
                <a:xfrm>
                  <a:off x="0" y="4017"/>
                  <a:ext cx="276" cy="288"/>
                  <a:chOff x="0" y="4017"/>
                  <a:chExt cx="276" cy="288"/>
                </a:xfrm>
              </p:grpSpPr>
              <p:sp>
                <p:nvSpPr>
                  <p:cNvPr id="24668" name="Rectangle 89"/>
                  <p:cNvSpPr/>
                  <p:nvPr/>
                </p:nvSpPr>
                <p:spPr>
                  <a:xfrm>
                    <a:off x="0" y="4017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69" name="Rectangle 90"/>
                  <p:cNvSpPr/>
                  <p:nvPr/>
                </p:nvSpPr>
                <p:spPr>
                  <a:xfrm>
                    <a:off x="0" y="4017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70" name="Group 91"/>
                <p:cNvGrpSpPr/>
                <p:nvPr/>
              </p:nvGrpSpPr>
              <p:grpSpPr>
                <a:xfrm>
                  <a:off x="276" y="4017"/>
                  <a:ext cx="276" cy="288"/>
                  <a:chOff x="276" y="4017"/>
                  <a:chExt cx="276" cy="288"/>
                </a:xfrm>
              </p:grpSpPr>
              <p:sp>
                <p:nvSpPr>
                  <p:cNvPr id="24671" name="Rectangle 92"/>
                  <p:cNvSpPr/>
                  <p:nvPr/>
                </p:nvSpPr>
                <p:spPr>
                  <a:xfrm>
                    <a:off x="276" y="4017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72" name="Rectangle 93"/>
                  <p:cNvSpPr/>
                  <p:nvPr/>
                </p:nvSpPr>
                <p:spPr>
                  <a:xfrm>
                    <a:off x="276" y="4017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73" name="Group 94"/>
                <p:cNvGrpSpPr/>
                <p:nvPr/>
              </p:nvGrpSpPr>
              <p:grpSpPr>
                <a:xfrm>
                  <a:off x="552" y="4017"/>
                  <a:ext cx="273" cy="288"/>
                  <a:chOff x="552" y="4017"/>
                  <a:chExt cx="273" cy="288"/>
                </a:xfrm>
              </p:grpSpPr>
              <p:sp>
                <p:nvSpPr>
                  <p:cNvPr id="24674" name="Rectangle 95"/>
                  <p:cNvSpPr/>
                  <p:nvPr/>
                </p:nvSpPr>
                <p:spPr>
                  <a:xfrm>
                    <a:off x="552" y="4017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75" name="Rectangle 96"/>
                  <p:cNvSpPr/>
                  <p:nvPr/>
                </p:nvSpPr>
                <p:spPr>
                  <a:xfrm>
                    <a:off x="552" y="4017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76" name="Group 97"/>
                <p:cNvGrpSpPr/>
                <p:nvPr/>
              </p:nvGrpSpPr>
              <p:grpSpPr>
                <a:xfrm>
                  <a:off x="825" y="4017"/>
                  <a:ext cx="338" cy="288"/>
                  <a:chOff x="825" y="4017"/>
                  <a:chExt cx="338" cy="288"/>
                </a:xfrm>
              </p:grpSpPr>
              <p:sp>
                <p:nvSpPr>
                  <p:cNvPr id="24677" name="Rectangle 98"/>
                  <p:cNvSpPr/>
                  <p:nvPr/>
                </p:nvSpPr>
                <p:spPr>
                  <a:xfrm>
                    <a:off x="825" y="4017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78" name="Rectangle 99"/>
                  <p:cNvSpPr/>
                  <p:nvPr/>
                </p:nvSpPr>
                <p:spPr>
                  <a:xfrm>
                    <a:off x="825" y="4017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79" name="Group 100"/>
                <p:cNvGrpSpPr/>
                <p:nvPr/>
              </p:nvGrpSpPr>
              <p:grpSpPr>
                <a:xfrm>
                  <a:off x="1163" y="4017"/>
                  <a:ext cx="338" cy="288"/>
                  <a:chOff x="1163" y="4017"/>
                  <a:chExt cx="338" cy="288"/>
                </a:xfrm>
              </p:grpSpPr>
              <p:sp>
                <p:nvSpPr>
                  <p:cNvPr id="24680" name="Rectangle 101"/>
                  <p:cNvSpPr/>
                  <p:nvPr/>
                </p:nvSpPr>
                <p:spPr>
                  <a:xfrm>
                    <a:off x="1163" y="4017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81" name="Rectangle 102"/>
                  <p:cNvSpPr/>
                  <p:nvPr/>
                </p:nvSpPr>
                <p:spPr>
                  <a:xfrm>
                    <a:off x="1163" y="4017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82" name="Group 103"/>
                <p:cNvGrpSpPr/>
                <p:nvPr/>
              </p:nvGrpSpPr>
              <p:grpSpPr>
                <a:xfrm>
                  <a:off x="0" y="4305"/>
                  <a:ext cx="276" cy="288"/>
                  <a:chOff x="0" y="4305"/>
                  <a:chExt cx="276" cy="288"/>
                </a:xfrm>
              </p:grpSpPr>
              <p:sp>
                <p:nvSpPr>
                  <p:cNvPr id="24683" name="Rectangle 104"/>
                  <p:cNvSpPr/>
                  <p:nvPr/>
                </p:nvSpPr>
                <p:spPr>
                  <a:xfrm>
                    <a:off x="0" y="4305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84" name="Rectangle 105"/>
                  <p:cNvSpPr/>
                  <p:nvPr/>
                </p:nvSpPr>
                <p:spPr>
                  <a:xfrm>
                    <a:off x="0" y="4305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85" name="Group 106"/>
                <p:cNvGrpSpPr/>
                <p:nvPr/>
              </p:nvGrpSpPr>
              <p:grpSpPr>
                <a:xfrm>
                  <a:off x="276" y="4305"/>
                  <a:ext cx="276" cy="288"/>
                  <a:chOff x="276" y="4305"/>
                  <a:chExt cx="276" cy="288"/>
                </a:xfrm>
              </p:grpSpPr>
              <p:sp>
                <p:nvSpPr>
                  <p:cNvPr id="24686" name="Rectangle 107"/>
                  <p:cNvSpPr/>
                  <p:nvPr/>
                </p:nvSpPr>
                <p:spPr>
                  <a:xfrm>
                    <a:off x="276" y="4305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87" name="Rectangle 108"/>
                  <p:cNvSpPr/>
                  <p:nvPr/>
                </p:nvSpPr>
                <p:spPr>
                  <a:xfrm>
                    <a:off x="276" y="4305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88" name="Group 109"/>
                <p:cNvGrpSpPr/>
                <p:nvPr/>
              </p:nvGrpSpPr>
              <p:grpSpPr>
                <a:xfrm>
                  <a:off x="552" y="4305"/>
                  <a:ext cx="273" cy="288"/>
                  <a:chOff x="552" y="4305"/>
                  <a:chExt cx="273" cy="288"/>
                </a:xfrm>
              </p:grpSpPr>
              <p:sp>
                <p:nvSpPr>
                  <p:cNvPr id="24689" name="Rectangle 110"/>
                  <p:cNvSpPr/>
                  <p:nvPr/>
                </p:nvSpPr>
                <p:spPr>
                  <a:xfrm>
                    <a:off x="552" y="4305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90" name="Rectangle 111"/>
                  <p:cNvSpPr/>
                  <p:nvPr/>
                </p:nvSpPr>
                <p:spPr>
                  <a:xfrm>
                    <a:off x="552" y="4305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91" name="Group 112"/>
                <p:cNvGrpSpPr/>
                <p:nvPr/>
              </p:nvGrpSpPr>
              <p:grpSpPr>
                <a:xfrm>
                  <a:off x="825" y="4305"/>
                  <a:ext cx="338" cy="288"/>
                  <a:chOff x="825" y="4305"/>
                  <a:chExt cx="338" cy="288"/>
                </a:xfrm>
              </p:grpSpPr>
              <p:sp>
                <p:nvSpPr>
                  <p:cNvPr id="24692" name="Rectangle 113"/>
                  <p:cNvSpPr/>
                  <p:nvPr/>
                </p:nvSpPr>
                <p:spPr>
                  <a:xfrm>
                    <a:off x="825" y="4305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93" name="Rectangle 114"/>
                  <p:cNvSpPr/>
                  <p:nvPr/>
                </p:nvSpPr>
                <p:spPr>
                  <a:xfrm>
                    <a:off x="825" y="4305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94" name="Group 115"/>
                <p:cNvGrpSpPr/>
                <p:nvPr/>
              </p:nvGrpSpPr>
              <p:grpSpPr>
                <a:xfrm>
                  <a:off x="1163" y="4305"/>
                  <a:ext cx="338" cy="288"/>
                  <a:chOff x="1163" y="4305"/>
                  <a:chExt cx="338" cy="288"/>
                </a:xfrm>
              </p:grpSpPr>
              <p:sp>
                <p:nvSpPr>
                  <p:cNvPr id="24695" name="Rectangle 116"/>
                  <p:cNvSpPr/>
                  <p:nvPr/>
                </p:nvSpPr>
                <p:spPr>
                  <a:xfrm>
                    <a:off x="1163" y="4305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96" name="Rectangle 117"/>
                  <p:cNvSpPr/>
                  <p:nvPr/>
                </p:nvSpPr>
                <p:spPr>
                  <a:xfrm>
                    <a:off x="1163" y="4305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697" name="Group 118"/>
                <p:cNvGrpSpPr/>
                <p:nvPr/>
              </p:nvGrpSpPr>
              <p:grpSpPr>
                <a:xfrm>
                  <a:off x="0" y="4593"/>
                  <a:ext cx="276" cy="288"/>
                  <a:chOff x="0" y="4593"/>
                  <a:chExt cx="276" cy="288"/>
                </a:xfrm>
              </p:grpSpPr>
              <p:sp>
                <p:nvSpPr>
                  <p:cNvPr id="24698" name="Rectangle 119"/>
                  <p:cNvSpPr/>
                  <p:nvPr/>
                </p:nvSpPr>
                <p:spPr>
                  <a:xfrm>
                    <a:off x="0" y="4593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699" name="Rectangle 120"/>
                  <p:cNvSpPr/>
                  <p:nvPr/>
                </p:nvSpPr>
                <p:spPr>
                  <a:xfrm>
                    <a:off x="0" y="4593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700" name="Group 121"/>
                <p:cNvGrpSpPr/>
                <p:nvPr/>
              </p:nvGrpSpPr>
              <p:grpSpPr>
                <a:xfrm>
                  <a:off x="276" y="4593"/>
                  <a:ext cx="276" cy="288"/>
                  <a:chOff x="276" y="4593"/>
                  <a:chExt cx="276" cy="288"/>
                </a:xfrm>
              </p:grpSpPr>
              <p:sp>
                <p:nvSpPr>
                  <p:cNvPr id="24701" name="Rectangle 122"/>
                  <p:cNvSpPr/>
                  <p:nvPr/>
                </p:nvSpPr>
                <p:spPr>
                  <a:xfrm>
                    <a:off x="276" y="4593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702" name="Rectangle 123"/>
                  <p:cNvSpPr/>
                  <p:nvPr/>
                </p:nvSpPr>
                <p:spPr>
                  <a:xfrm>
                    <a:off x="276" y="4593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703" name="Group 124"/>
                <p:cNvGrpSpPr/>
                <p:nvPr/>
              </p:nvGrpSpPr>
              <p:grpSpPr>
                <a:xfrm>
                  <a:off x="552" y="4593"/>
                  <a:ext cx="273" cy="288"/>
                  <a:chOff x="552" y="4593"/>
                  <a:chExt cx="273" cy="288"/>
                </a:xfrm>
              </p:grpSpPr>
              <p:sp>
                <p:nvSpPr>
                  <p:cNvPr id="24704" name="Rectangle 125"/>
                  <p:cNvSpPr/>
                  <p:nvPr/>
                </p:nvSpPr>
                <p:spPr>
                  <a:xfrm>
                    <a:off x="552" y="4593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705" name="Rectangle 126"/>
                  <p:cNvSpPr/>
                  <p:nvPr/>
                </p:nvSpPr>
                <p:spPr>
                  <a:xfrm>
                    <a:off x="552" y="4593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706" name="Group 127"/>
                <p:cNvGrpSpPr/>
                <p:nvPr/>
              </p:nvGrpSpPr>
              <p:grpSpPr>
                <a:xfrm>
                  <a:off x="825" y="4593"/>
                  <a:ext cx="338" cy="288"/>
                  <a:chOff x="825" y="4593"/>
                  <a:chExt cx="338" cy="288"/>
                </a:xfrm>
              </p:grpSpPr>
              <p:sp>
                <p:nvSpPr>
                  <p:cNvPr id="24707" name="Rectangle 128"/>
                  <p:cNvSpPr/>
                  <p:nvPr/>
                </p:nvSpPr>
                <p:spPr>
                  <a:xfrm>
                    <a:off x="825" y="4593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0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708" name="Rectangle 129"/>
                  <p:cNvSpPr/>
                  <p:nvPr/>
                </p:nvSpPr>
                <p:spPr>
                  <a:xfrm>
                    <a:off x="825" y="4593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709" name="Group 130"/>
                <p:cNvGrpSpPr/>
                <p:nvPr/>
              </p:nvGrpSpPr>
              <p:grpSpPr>
                <a:xfrm>
                  <a:off x="1163" y="4593"/>
                  <a:ext cx="338" cy="288"/>
                  <a:chOff x="1163" y="4593"/>
                  <a:chExt cx="338" cy="288"/>
                </a:xfrm>
              </p:grpSpPr>
              <p:sp>
                <p:nvSpPr>
                  <p:cNvPr id="24710" name="Rectangle 131"/>
                  <p:cNvSpPr/>
                  <p:nvPr/>
                </p:nvSpPr>
                <p:spPr>
                  <a:xfrm>
                    <a:off x="1163" y="4593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711" name="Rectangle 132"/>
                  <p:cNvSpPr/>
                  <p:nvPr/>
                </p:nvSpPr>
                <p:spPr>
                  <a:xfrm>
                    <a:off x="1163" y="4593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712" name="Group 133"/>
                <p:cNvGrpSpPr/>
                <p:nvPr/>
              </p:nvGrpSpPr>
              <p:grpSpPr>
                <a:xfrm>
                  <a:off x="0" y="4881"/>
                  <a:ext cx="276" cy="288"/>
                  <a:chOff x="0" y="4881"/>
                  <a:chExt cx="276" cy="288"/>
                </a:xfrm>
              </p:grpSpPr>
              <p:sp>
                <p:nvSpPr>
                  <p:cNvPr id="24713" name="Rectangle 134"/>
                  <p:cNvSpPr/>
                  <p:nvPr/>
                </p:nvSpPr>
                <p:spPr>
                  <a:xfrm>
                    <a:off x="0" y="4881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714" name="Rectangle 135"/>
                  <p:cNvSpPr/>
                  <p:nvPr/>
                </p:nvSpPr>
                <p:spPr>
                  <a:xfrm>
                    <a:off x="0" y="4881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715" name="Group 136"/>
                <p:cNvGrpSpPr/>
                <p:nvPr/>
              </p:nvGrpSpPr>
              <p:grpSpPr>
                <a:xfrm>
                  <a:off x="276" y="4881"/>
                  <a:ext cx="276" cy="288"/>
                  <a:chOff x="276" y="4881"/>
                  <a:chExt cx="276" cy="288"/>
                </a:xfrm>
              </p:grpSpPr>
              <p:sp>
                <p:nvSpPr>
                  <p:cNvPr id="24716" name="Rectangle 137"/>
                  <p:cNvSpPr/>
                  <p:nvPr/>
                </p:nvSpPr>
                <p:spPr>
                  <a:xfrm>
                    <a:off x="276" y="4881"/>
                    <a:ext cx="276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717" name="Rectangle 138"/>
                  <p:cNvSpPr/>
                  <p:nvPr/>
                </p:nvSpPr>
                <p:spPr>
                  <a:xfrm>
                    <a:off x="276" y="4881"/>
                    <a:ext cx="276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718" name="Group 139"/>
                <p:cNvGrpSpPr/>
                <p:nvPr/>
              </p:nvGrpSpPr>
              <p:grpSpPr>
                <a:xfrm>
                  <a:off x="552" y="4881"/>
                  <a:ext cx="273" cy="288"/>
                  <a:chOff x="552" y="4881"/>
                  <a:chExt cx="273" cy="288"/>
                </a:xfrm>
              </p:grpSpPr>
              <p:sp>
                <p:nvSpPr>
                  <p:cNvPr id="24719" name="Rectangle 140"/>
                  <p:cNvSpPr/>
                  <p:nvPr/>
                </p:nvSpPr>
                <p:spPr>
                  <a:xfrm>
                    <a:off x="552" y="4881"/>
                    <a:ext cx="273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720" name="Rectangle 141"/>
                  <p:cNvSpPr/>
                  <p:nvPr/>
                </p:nvSpPr>
                <p:spPr>
                  <a:xfrm>
                    <a:off x="552" y="4881"/>
                    <a:ext cx="273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721" name="Group 142"/>
                <p:cNvGrpSpPr/>
                <p:nvPr/>
              </p:nvGrpSpPr>
              <p:grpSpPr>
                <a:xfrm>
                  <a:off x="825" y="4881"/>
                  <a:ext cx="338" cy="288"/>
                  <a:chOff x="825" y="4881"/>
                  <a:chExt cx="338" cy="288"/>
                </a:xfrm>
              </p:grpSpPr>
              <p:sp>
                <p:nvSpPr>
                  <p:cNvPr id="24722" name="Rectangle 143"/>
                  <p:cNvSpPr/>
                  <p:nvPr/>
                </p:nvSpPr>
                <p:spPr>
                  <a:xfrm>
                    <a:off x="825" y="4881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723" name="Rectangle 144"/>
                  <p:cNvSpPr/>
                  <p:nvPr/>
                </p:nvSpPr>
                <p:spPr>
                  <a:xfrm>
                    <a:off x="825" y="4881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4724" name="Group 145"/>
                <p:cNvGrpSpPr/>
                <p:nvPr/>
              </p:nvGrpSpPr>
              <p:grpSpPr>
                <a:xfrm>
                  <a:off x="1163" y="4881"/>
                  <a:ext cx="338" cy="288"/>
                  <a:chOff x="1163" y="4881"/>
                  <a:chExt cx="338" cy="288"/>
                </a:xfrm>
              </p:grpSpPr>
              <p:sp>
                <p:nvSpPr>
                  <p:cNvPr id="24725" name="Rectangle 146"/>
                  <p:cNvSpPr/>
                  <p:nvPr/>
                </p:nvSpPr>
                <p:spPr>
                  <a:xfrm>
                    <a:off x="1163" y="4881"/>
                    <a:ext cx="33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ctr" anchorCtr="0"/>
                  <a:p>
                    <a:pPr algn="ctr"/>
                    <a:r>
                      <a:rPr lang="en-US" altLang="zh-CN" sz="24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1</a:t>
                    </a:r>
                    <a:endParaRPr lang="en-US" altLang="zh-CN" sz="2400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24726" name="Rectangle 147"/>
                  <p:cNvSpPr/>
                  <p:nvPr/>
                </p:nvSpPr>
                <p:spPr>
                  <a:xfrm>
                    <a:off x="1163" y="4881"/>
                    <a:ext cx="338" cy="288"/>
                  </a:xfrm>
                  <a:prstGeom prst="rect">
                    <a:avLst/>
                  </a:prstGeom>
                  <a:noFill/>
                  <a:ln w="7" cap="flat" cmpd="sng">
                    <a:solidFill>
                      <a:srgbClr val="A0A0A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t" anchorCtr="0"/>
                  <a:p>
                    <a:endParaRPr lang="zh-CN" altLang="en-US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4727" name="Rectangle 148"/>
              <p:cNvSpPr/>
              <p:nvPr/>
            </p:nvSpPr>
            <p:spPr>
              <a:xfrm>
                <a:off x="-3" y="2056"/>
                <a:ext cx="1507" cy="3116"/>
              </a:xfrm>
              <a:prstGeom prst="rect">
                <a:avLst/>
              </a:prstGeom>
              <a:noFill/>
              <a:ln w="9525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t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581" name="Rectangle 2"/>
          <p:cNvSpPr>
            <a:spLocks noGrp="1"/>
          </p:cNvSpPr>
          <p:nvPr/>
        </p:nvSpPr>
        <p:spPr>
          <a:xfrm>
            <a:off x="228600" y="116840"/>
            <a:ext cx="8686800" cy="6921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lIns="91440" tIns="45720" rIns="91440" bIns="45720" anchor="b" anchorCtr="0"/>
          <a:p>
            <a:r>
              <a:rPr lang="en-US" altLang="zh-CN" sz="4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2.2.4 </a:t>
            </a:r>
            <a:r>
              <a:rPr lang="zh-CN" altLang="en-US" sz="4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基本的二进制加法</a:t>
            </a:r>
            <a:r>
              <a:rPr lang="zh-CN" altLang="zh-CN" sz="4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4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减法器</a:t>
            </a:r>
            <a:endParaRPr lang="zh-CN" altLang="en-US" sz="44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对象 2"/>
          <p:cNvGraphicFramePr/>
          <p:nvPr/>
        </p:nvGraphicFramePr>
        <p:xfrm>
          <a:off x="457200" y="1240155"/>
          <a:ext cx="2967990" cy="3582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701800" imgH="2717800" progId="Paint.Picture">
                  <p:embed/>
                </p:oleObj>
              </mc:Choice>
              <mc:Fallback>
                <p:oleObj name="" r:id="rId1" imgW="1701800" imgH="27178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240155"/>
                        <a:ext cx="2967990" cy="3582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5603" name="内容占位符 14"/>
          <p:cNvSpPr>
            <a:spLocks noGrp="1"/>
          </p:cNvSpPr>
          <p:nvPr>
            <p:ph idx="1"/>
          </p:nvPr>
        </p:nvSpPr>
        <p:spPr>
          <a:xfrm>
            <a:off x="228600" y="879475"/>
            <a:ext cx="8229600" cy="4411663"/>
          </a:xfrm>
        </p:spPr>
        <p:txBody>
          <a:bodyPr vert="horz" wrap="square" lIns="91440" tIns="45720" rIns="91440" bIns="45720" anchor="t" anchorCtr="0"/>
          <a:p>
            <a:pPr>
              <a:buSzPct val="70000"/>
              <a:buFont typeface="Wingdings" panose="05000000000000000000" pitchFamily="2" charset="2"/>
              <a:buNone/>
            </a:pPr>
            <a:r>
              <a:rPr lang="zh-CN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FA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逻辑电路和框图</a:t>
            </a:r>
            <a:endParaRPr lang="zh-CN" altLang="en-US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2560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838" y="1447800"/>
            <a:ext cx="4156075" cy="2941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" y="4703763"/>
            <a:ext cx="6259513" cy="500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Rectangle 2"/>
          <p:cNvSpPr>
            <a:spLocks noGrp="1"/>
          </p:cNvSpPr>
          <p:nvPr/>
        </p:nvSpPr>
        <p:spPr>
          <a:xfrm>
            <a:off x="228600" y="187325"/>
            <a:ext cx="8686800" cy="6921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p>
            <a:r>
              <a:rPr lang="en-US" altLang="zh-CN" sz="4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2.2.4 </a:t>
            </a:r>
            <a:r>
              <a:rPr lang="zh-CN" altLang="en-US" sz="4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基本的二进制加法</a:t>
            </a:r>
            <a:r>
              <a:rPr lang="zh-CN" altLang="zh-CN" sz="4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4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减法器</a:t>
            </a:r>
            <a:endParaRPr lang="zh-CN" altLang="en-US" sz="4400" b="1" dirty="0"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125" y="5291138"/>
            <a:ext cx="8778875" cy="1309687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1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思考：实现同一个功能的电路理论上可以设计多种，为什么我们最后会形成一个标准化的电路图？该图有何优点？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答：器件更少，时间更少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(S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</a:rPr>
              <a:t>i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 6T; C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</a:rPr>
              <a:t>i+1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 2T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或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5T)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51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51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51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59800" cy="54451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2.2.4 </a:t>
            </a:r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基本的二进制加法</a:t>
            </a:r>
            <a:r>
              <a:rPr lang="zh-CN" altLang="zh-CN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/</a:t>
            </a:r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减法器</a:t>
            </a:r>
            <a:endParaRPr lang="zh-CN" altLang="en-US" sz="4000" b="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pic>
        <p:nvPicPr>
          <p:cNvPr id="30723" name="Picture 3" descr="2"/>
          <p:cNvPicPr>
            <a:picLocks noChangeAspect="1"/>
          </p:cNvPicPr>
          <p:nvPr/>
        </p:nvPicPr>
        <p:blipFill>
          <a:blip r:embed="rId1"/>
          <a:srcRect r="8891" b="26828"/>
          <a:stretch>
            <a:fillRect/>
          </a:stretch>
        </p:blipFill>
        <p:spPr>
          <a:xfrm>
            <a:off x="284163" y="666750"/>
            <a:ext cx="8402637" cy="505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4" name="Rectangle 4"/>
          <p:cNvSpPr/>
          <p:nvPr/>
        </p:nvSpPr>
        <p:spPr>
          <a:xfrm>
            <a:off x="3784600" y="5302250"/>
            <a:ext cx="4003675" cy="504825"/>
          </a:xfrm>
          <a:prstGeom prst="rect">
            <a:avLst/>
          </a:prstGeom>
          <a:solidFill>
            <a:srgbClr val="FFFF85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2-3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行波进位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的补码加法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加法器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5807075"/>
            <a:ext cx="8591550" cy="105092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思考：该行波进位加法器的延时时间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t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</a:rPr>
              <a:t>a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是多少？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t</a:t>
            </a:r>
            <a:r>
              <a:rPr lang="en-US" altLang="zh-CN" sz="2400" baseline="-25000">
                <a:latin typeface="黑体" panose="02010609060101010101" charset="-122"/>
                <a:ea typeface="黑体" panose="02010609060101010101" charset="-122"/>
              </a:rPr>
              <a:t>a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=n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·2T+9T=(2n+9)T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5" name="对象 4"/>
          <p:cNvGraphicFramePr/>
          <p:nvPr>
            <p:custDataLst>
              <p:tags r:id="rId2"/>
            </p:custDataLst>
          </p:nvPr>
        </p:nvGraphicFramePr>
        <p:xfrm>
          <a:off x="35560" y="1922780"/>
          <a:ext cx="6229350" cy="345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4622800" imgH="2540000" progId="Paint.Picture">
                  <p:embed/>
                </p:oleObj>
              </mc:Choice>
              <mc:Fallback>
                <p:oleObj name="" r:id="rId3" imgW="4622800" imgH="25400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60" y="1922780"/>
                        <a:ext cx="6229350" cy="3459480"/>
                      </a:xfrm>
                      <a:prstGeom prst="rect">
                        <a:avLst/>
                      </a:prstGeom>
                      <a:ln w="63500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23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23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23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467995" y="-317"/>
            <a:ext cx="8559800" cy="7445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2.2.4 </a:t>
            </a:r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基本的二进制加法</a:t>
            </a:r>
            <a:r>
              <a:rPr lang="zh-CN" altLang="zh-CN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/</a:t>
            </a:r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减法器</a:t>
            </a:r>
            <a:endParaRPr lang="zh-CN" altLang="en-US" sz="4000" b="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pic>
        <p:nvPicPr>
          <p:cNvPr id="26627" name="Picture 3" descr="2"/>
          <p:cNvPicPr>
            <a:picLocks noChangeAspect="1"/>
          </p:cNvPicPr>
          <p:nvPr/>
        </p:nvPicPr>
        <p:blipFill>
          <a:blip r:embed="rId1"/>
          <a:srcRect r="8891" b="26828"/>
          <a:stretch>
            <a:fillRect/>
          </a:stretch>
        </p:blipFill>
        <p:spPr>
          <a:xfrm>
            <a:off x="-108267" y="776288"/>
            <a:ext cx="8402637" cy="505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Rectangle 4"/>
          <p:cNvSpPr/>
          <p:nvPr/>
        </p:nvSpPr>
        <p:spPr>
          <a:xfrm>
            <a:off x="2412365" y="776288"/>
            <a:ext cx="4003675" cy="504825"/>
          </a:xfrm>
          <a:prstGeom prst="rect">
            <a:avLst/>
          </a:prstGeom>
          <a:solidFill>
            <a:srgbClr val="FFFF85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2-3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行波进位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的补码加法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加法器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0388" y="5373053"/>
            <a:ext cx="4773612" cy="15303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思考：如何实现加法？减法呢？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M=0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加，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M=1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减。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[x-y]</a:t>
            </a:r>
            <a:r>
              <a:rPr lang="zh-CN" altLang="en-US" sz="2400" baseline="-25000"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=[x]</a:t>
            </a:r>
            <a:r>
              <a:rPr lang="zh-CN" altLang="en-US" sz="2400" baseline="-25000"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+[-y]</a:t>
            </a:r>
            <a:r>
              <a:rPr lang="zh-CN" altLang="en-US" sz="2400" baseline="-25000">
                <a:latin typeface="黑体" panose="02010609060101010101" charset="-122"/>
                <a:ea typeface="黑体" panose="02010609060101010101" charset="-122"/>
              </a:rPr>
              <a:t>补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求补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: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取反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+1</a:t>
            </a:r>
            <a:endParaRPr lang="en-US" altLang="zh-CN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53045" y="692785"/>
            <a:ext cx="1320800" cy="20097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en-US" altLang="zh-CN" sz="24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⊕0 </a:t>
            </a:r>
            <a:r>
              <a:rPr 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=0</a:t>
            </a:r>
            <a:endParaRPr lang="en-US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en-US" altLang="zh-CN" sz="24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⊕0 </a:t>
            </a:r>
            <a:r>
              <a:rPr 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=1</a:t>
            </a:r>
            <a:endParaRPr lang="en-US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0</a:t>
            </a:r>
            <a:r>
              <a:rPr lang="en-US" altLang="zh-CN" sz="24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⊕1 </a:t>
            </a:r>
            <a:r>
              <a:rPr 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=1</a:t>
            </a:r>
            <a:endParaRPr lang="en-US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en-US" altLang="zh-CN" sz="24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⊕1 </a:t>
            </a:r>
            <a:r>
              <a:rPr 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=0</a:t>
            </a:r>
            <a:endParaRPr lang="en-US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15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15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charRg st="2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charRg st="2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8559800" cy="54451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2.2.4 </a:t>
            </a:r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基本的二进制加法</a:t>
            </a:r>
            <a:r>
              <a:rPr lang="zh-CN" altLang="zh-CN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/</a:t>
            </a:r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减法器</a:t>
            </a:r>
            <a:endParaRPr lang="zh-CN" altLang="en-US" sz="4000" b="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pic>
        <p:nvPicPr>
          <p:cNvPr id="28675" name="Picture 3" descr="2"/>
          <p:cNvPicPr>
            <a:picLocks noChangeAspect="1"/>
          </p:cNvPicPr>
          <p:nvPr/>
        </p:nvPicPr>
        <p:blipFill>
          <a:blip r:embed="rId1"/>
          <a:srcRect r="8891" b="26828"/>
          <a:stretch>
            <a:fillRect/>
          </a:stretch>
        </p:blipFill>
        <p:spPr>
          <a:xfrm>
            <a:off x="284163" y="666750"/>
            <a:ext cx="8402637" cy="505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6" name="Rectangle 4"/>
          <p:cNvSpPr/>
          <p:nvPr/>
        </p:nvSpPr>
        <p:spPr>
          <a:xfrm>
            <a:off x="3784600" y="5302250"/>
            <a:ext cx="4003675" cy="504825"/>
          </a:xfrm>
          <a:prstGeom prst="rect">
            <a:avLst/>
          </a:prstGeom>
          <a:solidFill>
            <a:srgbClr val="FFFF85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2-3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行波进位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的补码加法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加法器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5807075"/>
            <a:ext cx="8591550" cy="105092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思考：这是哪一种方法判溢出？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答：单符号位判溢出。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15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15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15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2066" name="文本框 472065" descr="7b0a20202020227461726765744d6f64756c65223a202270726f636573734f6e6c696e65466f6e7473220a7d0a"/>
          <p:cNvSpPr txBox="1"/>
          <p:nvPr/>
        </p:nvSpPr>
        <p:spPr>
          <a:xfrm>
            <a:off x="323850" y="152400"/>
            <a:ext cx="384683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solidFill>
                  <a:srgbClr val="FF0000"/>
                </a:solidFill>
                <a:latin typeface="汉仪雅酷黑简" panose="00020600040101010101" charset="-122"/>
                <a:ea typeface="汉仪雅酷黑简" panose="00020600040101010101" charset="-122"/>
                <a:sym typeface="汉仪铸字美心体简" panose="00020600040101010101" charset="-122"/>
              </a:rPr>
              <a:t>补充：</a:t>
            </a:r>
            <a:r>
              <a:rPr lang="zh-CN" altLang="en-US" sz="3200" b="1" dirty="0">
                <a:solidFill>
                  <a:srgbClr val="FF00FF"/>
                </a:solidFill>
                <a:latin typeface="Times New Roman" panose="02020603050405020304" pitchFamily="18" charset="0"/>
              </a:rPr>
              <a:t>并行进位链</a:t>
            </a:r>
            <a:endParaRPr lang="zh-CN" altLang="en-US" sz="3200" b="1" dirty="0">
              <a:solidFill>
                <a:srgbClr val="FF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2067" name="文本框 472066"/>
          <p:cNvSpPr txBox="1"/>
          <p:nvPr/>
        </p:nvSpPr>
        <p:spPr>
          <a:xfrm>
            <a:off x="755650" y="838200"/>
            <a:ext cx="378301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位加法器的进位同时产生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2068" name="文本框 472067"/>
          <p:cNvSpPr txBox="1"/>
          <p:nvPr/>
        </p:nvSpPr>
        <p:spPr>
          <a:xfrm>
            <a:off x="4876800" y="838200"/>
            <a:ext cx="2633663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 dirty="0">
                <a:latin typeface="Times New Roman" panose="02020603050405020304" pitchFamily="18" charset="0"/>
              </a:rPr>
              <a:t>以 4 位加法器为例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72069" name="文本框 472068"/>
          <p:cNvSpPr txBox="1"/>
          <p:nvPr/>
        </p:nvSpPr>
        <p:spPr>
          <a:xfrm>
            <a:off x="107633" y="1347153"/>
            <a:ext cx="222885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r>
              <a:rPr lang="en-US" altLang="zh-CN" sz="2400" b="1" i="1">
                <a:latin typeface="Times New Roman" panose="02020603050405020304" pitchFamily="18" charset="0"/>
              </a:rPr>
              <a:t> = 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r>
              <a:rPr lang="en-US" altLang="zh-CN" sz="2400" b="1" i="1" baseline="-25000">
                <a:latin typeface="Times New Roman" panose="02020603050405020304" pitchFamily="18" charset="0"/>
              </a:rPr>
              <a:t> </a:t>
            </a:r>
            <a:r>
              <a:rPr lang="en-US" altLang="zh-CN" sz="2400" b="1" i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-1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472070" name="文本框 472069"/>
          <p:cNvSpPr txBox="1"/>
          <p:nvPr/>
        </p:nvSpPr>
        <p:spPr>
          <a:xfrm>
            <a:off x="107633" y="1772603"/>
            <a:ext cx="213614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 = 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lang="en-US" altLang="zh-CN" sz="2400" b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 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472071" name="文本框 472070"/>
          <p:cNvSpPr txBox="1"/>
          <p:nvPr/>
        </p:nvSpPr>
        <p:spPr>
          <a:xfrm>
            <a:off x="107633" y="2198053"/>
            <a:ext cx="208661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</a:rPr>
              <a:t> = 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lang="en-US" altLang="zh-CN" sz="2400" b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472072" name="文本框 472071"/>
          <p:cNvSpPr txBox="1"/>
          <p:nvPr/>
        </p:nvSpPr>
        <p:spPr>
          <a:xfrm>
            <a:off x="107633" y="2621915"/>
            <a:ext cx="208661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latin typeface="Times New Roman" panose="02020603050405020304" pitchFamily="18" charset="0"/>
              </a:rPr>
              <a:t> = 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 </a:t>
            </a:r>
            <a:r>
              <a:rPr lang="en-US" altLang="zh-CN" sz="2400" b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472073" name="文本框 472072"/>
          <p:cNvSpPr txBox="1"/>
          <p:nvPr/>
        </p:nvSpPr>
        <p:spPr>
          <a:xfrm>
            <a:off x="1845945" y="1772603"/>
            <a:ext cx="329946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en-US" altLang="zh-CN" sz="1000" b="1">
                <a:latin typeface="Times New Roman" panose="02020603050405020304" pitchFamily="18" charset="0"/>
              </a:rPr>
              <a:t>  </a:t>
            </a:r>
            <a:r>
              <a:rPr lang="en-US" altLang="zh-CN" sz="2400" b="1">
                <a:latin typeface="Times New Roman" panose="02020603050405020304" pitchFamily="18" charset="0"/>
              </a:rPr>
              <a:t>= 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lang="en-US" altLang="zh-CN" sz="2400" b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 </a:t>
            </a:r>
            <a:r>
              <a:rPr lang="en-US" altLang="zh-CN" sz="2400" b="1">
                <a:latin typeface="Times New Roman" panose="02020603050405020304" pitchFamily="18" charset="0"/>
              </a:rPr>
              <a:t>+</a:t>
            </a:r>
            <a:r>
              <a:rPr lang="en-US" altLang="zh-CN" sz="24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-1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472074" name="文本框 472073"/>
          <p:cNvSpPr txBox="1"/>
          <p:nvPr/>
        </p:nvSpPr>
        <p:spPr>
          <a:xfrm>
            <a:off x="1876108" y="2198053"/>
            <a:ext cx="491363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en-US" altLang="zh-CN" sz="1000" b="1"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</a:rPr>
              <a:t>= 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lang="en-US" altLang="zh-CN" sz="2400" b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lang="en-US" altLang="zh-CN" sz="2400" b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 </a:t>
            </a:r>
            <a:r>
              <a:rPr lang="en-US" altLang="zh-CN" sz="2400" b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-1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472075" name="文本框 472074"/>
          <p:cNvSpPr txBox="1"/>
          <p:nvPr/>
        </p:nvSpPr>
        <p:spPr>
          <a:xfrm>
            <a:off x="1876108" y="2642553"/>
            <a:ext cx="692277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r>
              <a:rPr lang="en-US" altLang="zh-CN" sz="1000" b="1"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</a:rPr>
              <a:t>= 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 </a:t>
            </a:r>
            <a:r>
              <a:rPr lang="en-US" altLang="zh-CN" sz="2400" b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lang="en-US" altLang="zh-CN" sz="2400" b="1">
                <a:latin typeface="Times New Roman" panose="02020603050405020304" pitchFamily="18" charset="0"/>
              </a:rPr>
              <a:t>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lang="en-US" altLang="zh-CN" sz="2400" b="1">
                <a:latin typeface="Times New Roman" panose="02020603050405020304" pitchFamily="18" charset="0"/>
              </a:rPr>
              <a:t>+</a:t>
            </a:r>
            <a:r>
              <a:rPr lang="en-US" altLang="zh-CN" sz="2400" b="1" i="1">
                <a:latin typeface="Times New Roman" panose="02020603050405020304" pitchFamily="18" charset="0"/>
              </a:rPr>
              <a:t>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8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r>
              <a:rPr lang="en-US" altLang="zh-CN" sz="2400" b="1">
                <a:latin typeface="Times New Roman" panose="02020603050405020304" pitchFamily="18" charset="0"/>
              </a:rPr>
              <a:t> + 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8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-1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  <a:endParaRPr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472076" name="文本框 472075"/>
          <p:cNvSpPr txBox="1"/>
          <p:nvPr/>
        </p:nvSpPr>
        <p:spPr>
          <a:xfrm>
            <a:off x="4023360" y="188595"/>
            <a:ext cx="419671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3200" b="1" dirty="0">
                <a:solidFill>
                  <a:srgbClr val="FF00FF"/>
                </a:solidFill>
                <a:latin typeface="Times New Roman" panose="02020603050405020304" pitchFamily="18" charset="0"/>
              </a:rPr>
              <a:t>（先行进位）</a:t>
            </a:r>
            <a:endParaRPr lang="zh-CN" altLang="en-US" sz="3200" b="1" dirty="0">
              <a:solidFill>
                <a:srgbClr val="FF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2077" name="文本框 472076"/>
          <p:cNvSpPr txBox="1"/>
          <p:nvPr/>
        </p:nvSpPr>
        <p:spPr>
          <a:xfrm>
            <a:off x="357188" y="3573145"/>
            <a:ext cx="4885055" cy="42989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当 </a:t>
            </a:r>
            <a:r>
              <a:rPr lang="en-US" altLang="zh-CN" sz="2200" b="1" i="1" err="1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200" b="1" i="1" baseline="-2500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2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200" b="1" i="1" err="1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200" b="1" i="1" baseline="-2500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形成后，只需 2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产生全部进位</a:t>
            </a:r>
            <a:endParaRPr lang="zh-CN" altLang="en-US" sz="2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2079" name="文本框 472078"/>
          <p:cNvSpPr txBox="1"/>
          <p:nvPr/>
        </p:nvSpPr>
        <p:spPr>
          <a:xfrm>
            <a:off x="1090295" y="4488180"/>
            <a:ext cx="13887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</a:rPr>
              <a:t>          </a:t>
            </a:r>
            <a:r>
              <a:rPr lang="zh-CN" altLang="en-US" b="1" dirty="0">
                <a:latin typeface="Times New Roman" panose="02020603050405020304" pitchFamily="18" charset="0"/>
              </a:rPr>
              <a:t>或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2080" name="矩形 472079"/>
          <p:cNvSpPr/>
          <p:nvPr/>
        </p:nvSpPr>
        <p:spPr>
          <a:xfrm>
            <a:off x="420370" y="4500880"/>
            <a:ext cx="295656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081" name="文本框 472080"/>
          <p:cNvSpPr txBox="1"/>
          <p:nvPr/>
        </p:nvSpPr>
        <p:spPr>
          <a:xfrm>
            <a:off x="404495" y="4796155"/>
            <a:ext cx="4381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与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2082" name="矩形 472081"/>
          <p:cNvSpPr/>
          <p:nvPr/>
        </p:nvSpPr>
        <p:spPr>
          <a:xfrm>
            <a:off x="420370" y="4815205"/>
            <a:ext cx="3810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083" name="矩形 472082"/>
          <p:cNvSpPr/>
          <p:nvPr/>
        </p:nvSpPr>
        <p:spPr>
          <a:xfrm>
            <a:off x="801370" y="4815205"/>
            <a:ext cx="3810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084" name="矩形 472083"/>
          <p:cNvSpPr/>
          <p:nvPr/>
        </p:nvSpPr>
        <p:spPr>
          <a:xfrm>
            <a:off x="1182370" y="4815205"/>
            <a:ext cx="517525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085" name="矩形 472084"/>
          <p:cNvSpPr/>
          <p:nvPr/>
        </p:nvSpPr>
        <p:spPr>
          <a:xfrm>
            <a:off x="1699895" y="4815205"/>
            <a:ext cx="6096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087" name="矩形 472086"/>
          <p:cNvSpPr/>
          <p:nvPr/>
        </p:nvSpPr>
        <p:spPr>
          <a:xfrm>
            <a:off x="2309495" y="4827905"/>
            <a:ext cx="1066800" cy="2889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088" name="直接连接符 472087"/>
          <p:cNvSpPr/>
          <p:nvPr/>
        </p:nvSpPr>
        <p:spPr>
          <a:xfrm>
            <a:off x="633095" y="5156835"/>
            <a:ext cx="0" cy="1266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2089" name="直接连接符 472088"/>
          <p:cNvSpPr/>
          <p:nvPr/>
        </p:nvSpPr>
        <p:spPr>
          <a:xfrm>
            <a:off x="2690495" y="5156835"/>
            <a:ext cx="0" cy="1266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2090" name="直接连接符 472089"/>
          <p:cNvSpPr/>
          <p:nvPr/>
        </p:nvSpPr>
        <p:spPr>
          <a:xfrm>
            <a:off x="3909695" y="5156835"/>
            <a:ext cx="0" cy="1266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2091" name="直接连接符 472090"/>
          <p:cNvSpPr/>
          <p:nvPr/>
        </p:nvSpPr>
        <p:spPr>
          <a:xfrm>
            <a:off x="6119495" y="5156835"/>
            <a:ext cx="0" cy="1266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2092" name="直接连接符 472091"/>
          <p:cNvSpPr/>
          <p:nvPr/>
        </p:nvSpPr>
        <p:spPr>
          <a:xfrm>
            <a:off x="8100695" y="5156835"/>
            <a:ext cx="0" cy="1266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2093" name="直接连接符 472092"/>
          <p:cNvSpPr/>
          <p:nvPr/>
        </p:nvSpPr>
        <p:spPr>
          <a:xfrm>
            <a:off x="7719695" y="5156835"/>
            <a:ext cx="0" cy="1266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2094" name="任意多边形 472093"/>
          <p:cNvSpPr/>
          <p:nvPr/>
        </p:nvSpPr>
        <p:spPr>
          <a:xfrm>
            <a:off x="3300095" y="5156835"/>
            <a:ext cx="5410200" cy="130175"/>
          </a:xfrm>
          <a:custGeom>
            <a:avLst/>
            <a:gdLst/>
            <a:ahLst/>
            <a:cxnLst/>
            <a:pathLst>
              <a:path w="3264" h="96">
                <a:moveTo>
                  <a:pt x="0" y="0"/>
                </a:moveTo>
                <a:lnTo>
                  <a:pt x="0" y="96"/>
                </a:lnTo>
                <a:lnTo>
                  <a:pt x="3264" y="96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095" name="任意多边形 472094"/>
          <p:cNvSpPr/>
          <p:nvPr/>
        </p:nvSpPr>
        <p:spPr>
          <a:xfrm>
            <a:off x="3147695" y="5156835"/>
            <a:ext cx="4956175" cy="262255"/>
          </a:xfrm>
          <a:custGeom>
            <a:avLst/>
            <a:gdLst/>
            <a:ahLst/>
            <a:cxnLst/>
            <a:pathLst>
              <a:path w="3170" h="192">
                <a:moveTo>
                  <a:pt x="0" y="0"/>
                </a:moveTo>
                <a:lnTo>
                  <a:pt x="0" y="192"/>
                </a:lnTo>
                <a:lnTo>
                  <a:pt x="3170" y="187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  <p:txBody>
          <a:bodyPr/>
          <a:p>
            <a:endParaRPr lang="zh-CN" altLang="en-US"/>
          </a:p>
        </p:txBody>
      </p:sp>
      <p:sp>
        <p:nvSpPr>
          <p:cNvPr id="472096" name="文本框 472095"/>
          <p:cNvSpPr txBox="1"/>
          <p:nvPr/>
        </p:nvSpPr>
        <p:spPr>
          <a:xfrm>
            <a:off x="4283075" y="4472305"/>
            <a:ext cx="4127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或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2097" name="矩形 472096"/>
          <p:cNvSpPr/>
          <p:nvPr/>
        </p:nvSpPr>
        <p:spPr>
          <a:xfrm>
            <a:off x="3687445" y="4500880"/>
            <a:ext cx="1889125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098" name="文本框 472097"/>
          <p:cNvSpPr txBox="1"/>
          <p:nvPr/>
        </p:nvSpPr>
        <p:spPr>
          <a:xfrm>
            <a:off x="3671570" y="4796155"/>
            <a:ext cx="2984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000" b="1" dirty="0">
                <a:latin typeface="Times New Roman" panose="02020603050405020304" pitchFamily="18" charset="0"/>
              </a:rPr>
              <a:t>与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2099" name="矩形 472098"/>
          <p:cNvSpPr/>
          <p:nvPr/>
        </p:nvSpPr>
        <p:spPr>
          <a:xfrm>
            <a:off x="3687445" y="4815205"/>
            <a:ext cx="3810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00" name="矩形 472099"/>
          <p:cNvSpPr/>
          <p:nvPr/>
        </p:nvSpPr>
        <p:spPr>
          <a:xfrm>
            <a:off x="4068445" y="4815205"/>
            <a:ext cx="3810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01" name="矩形 472100"/>
          <p:cNvSpPr/>
          <p:nvPr/>
        </p:nvSpPr>
        <p:spPr>
          <a:xfrm>
            <a:off x="4449445" y="4815205"/>
            <a:ext cx="517525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02" name="矩形 472101"/>
          <p:cNvSpPr/>
          <p:nvPr/>
        </p:nvSpPr>
        <p:spPr>
          <a:xfrm>
            <a:off x="4966970" y="4827905"/>
            <a:ext cx="6096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03" name="文本框 472102"/>
          <p:cNvSpPr txBox="1"/>
          <p:nvPr/>
        </p:nvSpPr>
        <p:spPr>
          <a:xfrm>
            <a:off x="6296025" y="4488180"/>
            <a:ext cx="4127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或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2104" name="矩形 472103"/>
          <p:cNvSpPr/>
          <p:nvPr/>
        </p:nvSpPr>
        <p:spPr>
          <a:xfrm>
            <a:off x="5930900" y="4509135"/>
            <a:ext cx="1279525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05" name="文本框 472104"/>
          <p:cNvSpPr txBox="1"/>
          <p:nvPr/>
        </p:nvSpPr>
        <p:spPr>
          <a:xfrm>
            <a:off x="5915025" y="4796155"/>
            <a:ext cx="46672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900" b="1" dirty="0"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</a:rPr>
              <a:t>与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2106" name="矩形 472105"/>
          <p:cNvSpPr/>
          <p:nvPr/>
        </p:nvSpPr>
        <p:spPr>
          <a:xfrm>
            <a:off x="5930900" y="4815205"/>
            <a:ext cx="3810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07" name="矩形 472106"/>
          <p:cNvSpPr/>
          <p:nvPr/>
        </p:nvSpPr>
        <p:spPr>
          <a:xfrm>
            <a:off x="6311900" y="4815205"/>
            <a:ext cx="3810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08" name="矩形 472107"/>
          <p:cNvSpPr/>
          <p:nvPr/>
        </p:nvSpPr>
        <p:spPr>
          <a:xfrm>
            <a:off x="6692900" y="4815205"/>
            <a:ext cx="517525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09" name="文本框 472108"/>
          <p:cNvSpPr txBox="1"/>
          <p:nvPr/>
        </p:nvSpPr>
        <p:spPr>
          <a:xfrm>
            <a:off x="7694295" y="4488180"/>
            <a:ext cx="4127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1" dirty="0">
                <a:latin typeface="Times New Roman" panose="02020603050405020304" pitchFamily="18" charset="0"/>
              </a:rPr>
              <a:t>或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2110" name="矩形 472109"/>
          <p:cNvSpPr/>
          <p:nvPr/>
        </p:nvSpPr>
        <p:spPr>
          <a:xfrm>
            <a:off x="7566025" y="4500880"/>
            <a:ext cx="763905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11" name="文本框 472110"/>
          <p:cNvSpPr txBox="1"/>
          <p:nvPr/>
        </p:nvSpPr>
        <p:spPr>
          <a:xfrm>
            <a:off x="7550150" y="4796155"/>
            <a:ext cx="466725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900" b="1" dirty="0"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</a:rPr>
              <a:t>与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472112" name="矩形 472111"/>
          <p:cNvSpPr/>
          <p:nvPr/>
        </p:nvSpPr>
        <p:spPr>
          <a:xfrm>
            <a:off x="7566025" y="4815205"/>
            <a:ext cx="3810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13" name="矩形 472112"/>
          <p:cNvSpPr/>
          <p:nvPr/>
        </p:nvSpPr>
        <p:spPr>
          <a:xfrm>
            <a:off x="7947025" y="4815205"/>
            <a:ext cx="381000" cy="32702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14" name="任意多边形 472113"/>
          <p:cNvSpPr/>
          <p:nvPr/>
        </p:nvSpPr>
        <p:spPr>
          <a:xfrm>
            <a:off x="2233295" y="5156835"/>
            <a:ext cx="5486400" cy="393700"/>
          </a:xfrm>
          <a:custGeom>
            <a:avLst/>
            <a:gdLst/>
            <a:ahLst/>
            <a:cxnLst/>
            <a:pathLst>
              <a:path w="3456" h="240">
                <a:moveTo>
                  <a:pt x="0" y="0"/>
                </a:moveTo>
                <a:lnTo>
                  <a:pt x="0" y="240"/>
                </a:lnTo>
                <a:lnTo>
                  <a:pt x="3456" y="24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  <p:txBody>
          <a:bodyPr/>
          <a:p>
            <a:endParaRPr lang="zh-CN" altLang="en-US"/>
          </a:p>
        </p:txBody>
      </p:sp>
      <p:sp>
        <p:nvSpPr>
          <p:cNvPr id="472115" name="直接连接符 472114"/>
          <p:cNvSpPr/>
          <p:nvPr/>
        </p:nvSpPr>
        <p:spPr>
          <a:xfrm>
            <a:off x="5052695" y="5156835"/>
            <a:ext cx="0" cy="1266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2116" name="直接连接符 472115"/>
          <p:cNvSpPr/>
          <p:nvPr/>
        </p:nvSpPr>
        <p:spPr>
          <a:xfrm>
            <a:off x="6805295" y="5156835"/>
            <a:ext cx="0" cy="126682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72117" name="任意多边形 472116"/>
          <p:cNvSpPr/>
          <p:nvPr/>
        </p:nvSpPr>
        <p:spPr>
          <a:xfrm>
            <a:off x="2080895" y="5156835"/>
            <a:ext cx="4726305" cy="527050"/>
          </a:xfrm>
          <a:custGeom>
            <a:avLst/>
            <a:gdLst/>
            <a:ahLst/>
            <a:cxnLst/>
            <a:pathLst>
              <a:path w="2977" h="386">
                <a:moveTo>
                  <a:pt x="0" y="0"/>
                </a:moveTo>
                <a:lnTo>
                  <a:pt x="0" y="384"/>
                </a:lnTo>
                <a:lnTo>
                  <a:pt x="2977" y="386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  <p:txBody>
          <a:bodyPr/>
          <a:p>
            <a:endParaRPr lang="zh-CN" altLang="en-US"/>
          </a:p>
        </p:txBody>
      </p:sp>
      <p:sp>
        <p:nvSpPr>
          <p:cNvPr id="472118" name="任意多边形 472117"/>
          <p:cNvSpPr/>
          <p:nvPr/>
        </p:nvSpPr>
        <p:spPr>
          <a:xfrm>
            <a:off x="1623695" y="5156835"/>
            <a:ext cx="4495800" cy="655955"/>
          </a:xfrm>
          <a:custGeom>
            <a:avLst/>
            <a:gdLst/>
            <a:ahLst/>
            <a:cxnLst/>
            <a:pathLst>
              <a:path w="2832" h="480">
                <a:moveTo>
                  <a:pt x="0" y="0"/>
                </a:moveTo>
                <a:lnTo>
                  <a:pt x="0" y="480"/>
                </a:lnTo>
                <a:lnTo>
                  <a:pt x="2832" y="4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  <p:txBody>
          <a:bodyPr/>
          <a:p>
            <a:endParaRPr lang="zh-CN" altLang="en-US"/>
          </a:p>
        </p:txBody>
      </p:sp>
      <p:sp>
        <p:nvSpPr>
          <p:cNvPr id="472119" name="任意多边形 472118"/>
          <p:cNvSpPr/>
          <p:nvPr/>
        </p:nvSpPr>
        <p:spPr>
          <a:xfrm>
            <a:off x="1471295" y="5156835"/>
            <a:ext cx="3581400" cy="787400"/>
          </a:xfrm>
          <a:custGeom>
            <a:avLst/>
            <a:gdLst/>
            <a:ahLst/>
            <a:cxnLst/>
            <a:pathLst>
              <a:path w="2304" h="576">
                <a:moveTo>
                  <a:pt x="0" y="0"/>
                </a:moveTo>
                <a:lnTo>
                  <a:pt x="0" y="576"/>
                </a:lnTo>
                <a:lnTo>
                  <a:pt x="2304" y="576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  <p:txBody>
          <a:bodyPr/>
          <a:p>
            <a:endParaRPr lang="zh-CN" altLang="en-US"/>
          </a:p>
        </p:txBody>
      </p:sp>
      <p:sp>
        <p:nvSpPr>
          <p:cNvPr id="472120" name="任意多边形 472119"/>
          <p:cNvSpPr/>
          <p:nvPr/>
        </p:nvSpPr>
        <p:spPr>
          <a:xfrm>
            <a:off x="1090295" y="5156835"/>
            <a:ext cx="2819400" cy="917575"/>
          </a:xfrm>
          <a:custGeom>
            <a:avLst/>
            <a:gdLst/>
            <a:ahLst/>
            <a:cxnLst/>
            <a:pathLst>
              <a:path w="1776" h="672">
                <a:moveTo>
                  <a:pt x="0" y="0"/>
                </a:moveTo>
                <a:lnTo>
                  <a:pt x="0" y="672"/>
                </a:lnTo>
                <a:lnTo>
                  <a:pt x="1776" y="672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  <p:txBody>
          <a:bodyPr/>
          <a:p>
            <a:endParaRPr lang="zh-CN" altLang="en-US"/>
          </a:p>
        </p:txBody>
      </p:sp>
      <p:sp>
        <p:nvSpPr>
          <p:cNvPr id="472121" name="任意多边形 472120"/>
          <p:cNvSpPr/>
          <p:nvPr/>
        </p:nvSpPr>
        <p:spPr>
          <a:xfrm>
            <a:off x="937895" y="5156835"/>
            <a:ext cx="1752600" cy="1049655"/>
          </a:xfrm>
          <a:custGeom>
            <a:avLst/>
            <a:gdLst/>
            <a:ahLst/>
            <a:cxnLst/>
            <a:pathLst>
              <a:path w="1152" h="768">
                <a:moveTo>
                  <a:pt x="0" y="0"/>
                </a:moveTo>
                <a:lnTo>
                  <a:pt x="0" y="768"/>
                </a:lnTo>
                <a:lnTo>
                  <a:pt x="1152" y="76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  <p:txBody>
          <a:bodyPr/>
          <a:p>
            <a:endParaRPr lang="zh-CN" altLang="en-US"/>
          </a:p>
        </p:txBody>
      </p:sp>
      <p:sp>
        <p:nvSpPr>
          <p:cNvPr id="472122" name="直接连接符 472121"/>
          <p:cNvSpPr/>
          <p:nvPr/>
        </p:nvSpPr>
        <p:spPr>
          <a:xfrm>
            <a:off x="1318895" y="5156835"/>
            <a:ext cx="0" cy="104965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23" name="直接连接符 472122"/>
          <p:cNvSpPr/>
          <p:nvPr/>
        </p:nvSpPr>
        <p:spPr>
          <a:xfrm>
            <a:off x="2842895" y="5156835"/>
            <a:ext cx="0" cy="787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24" name="直接连接符 472123"/>
          <p:cNvSpPr/>
          <p:nvPr/>
        </p:nvSpPr>
        <p:spPr>
          <a:xfrm>
            <a:off x="2995295" y="5156835"/>
            <a:ext cx="0" cy="5238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25" name="直接连接符 472124"/>
          <p:cNvSpPr/>
          <p:nvPr/>
        </p:nvSpPr>
        <p:spPr>
          <a:xfrm>
            <a:off x="4138295" y="5156835"/>
            <a:ext cx="0" cy="787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26" name="直接连接符 472125"/>
          <p:cNvSpPr/>
          <p:nvPr/>
        </p:nvSpPr>
        <p:spPr>
          <a:xfrm>
            <a:off x="4519295" y="5156835"/>
            <a:ext cx="0" cy="787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27" name="直接连接符 472126"/>
          <p:cNvSpPr/>
          <p:nvPr/>
        </p:nvSpPr>
        <p:spPr>
          <a:xfrm>
            <a:off x="4290695" y="5156835"/>
            <a:ext cx="0" cy="65595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28" name="直接连接符 472127"/>
          <p:cNvSpPr/>
          <p:nvPr/>
        </p:nvSpPr>
        <p:spPr>
          <a:xfrm>
            <a:off x="4671695" y="5156835"/>
            <a:ext cx="0" cy="5238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29" name="直接连接符 472128"/>
          <p:cNvSpPr/>
          <p:nvPr/>
        </p:nvSpPr>
        <p:spPr>
          <a:xfrm>
            <a:off x="4824095" y="5156835"/>
            <a:ext cx="0" cy="3937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30" name="直接连接符 472129"/>
          <p:cNvSpPr/>
          <p:nvPr/>
        </p:nvSpPr>
        <p:spPr>
          <a:xfrm>
            <a:off x="5205095" y="5156835"/>
            <a:ext cx="0" cy="5238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31" name="直接连接符 472130"/>
          <p:cNvSpPr/>
          <p:nvPr/>
        </p:nvSpPr>
        <p:spPr>
          <a:xfrm>
            <a:off x="5357495" y="5156835"/>
            <a:ext cx="0" cy="26225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32" name="直接连接符 472131"/>
          <p:cNvSpPr/>
          <p:nvPr/>
        </p:nvSpPr>
        <p:spPr>
          <a:xfrm>
            <a:off x="5509895" y="5156835"/>
            <a:ext cx="0" cy="130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33" name="直接连接符 472132"/>
          <p:cNvSpPr/>
          <p:nvPr/>
        </p:nvSpPr>
        <p:spPr>
          <a:xfrm>
            <a:off x="6424295" y="5156835"/>
            <a:ext cx="0" cy="5238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34" name="直接连接符 472133"/>
          <p:cNvSpPr/>
          <p:nvPr/>
        </p:nvSpPr>
        <p:spPr>
          <a:xfrm>
            <a:off x="6576695" y="5156835"/>
            <a:ext cx="0" cy="3937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35" name="直接连接符 472134"/>
          <p:cNvSpPr/>
          <p:nvPr/>
        </p:nvSpPr>
        <p:spPr>
          <a:xfrm>
            <a:off x="6957695" y="5156835"/>
            <a:ext cx="0" cy="26225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36" name="直接连接符 472135"/>
          <p:cNvSpPr/>
          <p:nvPr/>
        </p:nvSpPr>
        <p:spPr>
          <a:xfrm>
            <a:off x="7110095" y="5156835"/>
            <a:ext cx="0" cy="130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37" name="直接连接符 472136"/>
          <p:cNvSpPr/>
          <p:nvPr/>
        </p:nvSpPr>
        <p:spPr>
          <a:xfrm>
            <a:off x="8253095" y="5156835"/>
            <a:ext cx="0" cy="130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40" name="文本框 472139"/>
          <p:cNvSpPr txBox="1"/>
          <p:nvPr/>
        </p:nvSpPr>
        <p:spPr>
          <a:xfrm>
            <a:off x="8389620" y="5323205"/>
            <a:ext cx="55753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C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-1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2141" name="文本框 472140"/>
          <p:cNvSpPr txBox="1"/>
          <p:nvPr/>
        </p:nvSpPr>
        <p:spPr>
          <a:xfrm>
            <a:off x="499745" y="6288405"/>
            <a:ext cx="485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2142" name="文本框 472141"/>
          <p:cNvSpPr txBox="1"/>
          <p:nvPr/>
        </p:nvSpPr>
        <p:spPr>
          <a:xfrm>
            <a:off x="2557145" y="6288405"/>
            <a:ext cx="485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2143" name="文本框 472142"/>
          <p:cNvSpPr txBox="1"/>
          <p:nvPr/>
        </p:nvSpPr>
        <p:spPr>
          <a:xfrm>
            <a:off x="3776345" y="6288405"/>
            <a:ext cx="485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2144" name="文本框 472143"/>
          <p:cNvSpPr txBox="1"/>
          <p:nvPr/>
        </p:nvSpPr>
        <p:spPr>
          <a:xfrm>
            <a:off x="4919345" y="6288405"/>
            <a:ext cx="485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2145" name="文本框 472144"/>
          <p:cNvSpPr txBox="1"/>
          <p:nvPr/>
        </p:nvSpPr>
        <p:spPr>
          <a:xfrm>
            <a:off x="5967095" y="6288405"/>
            <a:ext cx="485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2146" name="文本框 472145"/>
          <p:cNvSpPr txBox="1"/>
          <p:nvPr/>
        </p:nvSpPr>
        <p:spPr>
          <a:xfrm>
            <a:off x="6652895" y="6288405"/>
            <a:ext cx="485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2147" name="文本框 472146"/>
          <p:cNvSpPr txBox="1"/>
          <p:nvPr/>
        </p:nvSpPr>
        <p:spPr>
          <a:xfrm>
            <a:off x="7586345" y="6288405"/>
            <a:ext cx="485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2148" name="文本框 472147"/>
          <p:cNvSpPr txBox="1"/>
          <p:nvPr/>
        </p:nvSpPr>
        <p:spPr>
          <a:xfrm>
            <a:off x="8043545" y="6288405"/>
            <a:ext cx="485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i="1">
                <a:latin typeface="Times New Roman" panose="02020603050405020304" pitchFamily="18" charset="0"/>
              </a:rPr>
              <a:t>B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0</a:t>
            </a:r>
            <a:endParaRPr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472149" name="直接连接符 472148"/>
          <p:cNvSpPr/>
          <p:nvPr/>
        </p:nvSpPr>
        <p:spPr>
          <a:xfrm>
            <a:off x="1928495" y="5156835"/>
            <a:ext cx="0" cy="7874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50" name="直接连接符 472149"/>
          <p:cNvSpPr/>
          <p:nvPr/>
        </p:nvSpPr>
        <p:spPr>
          <a:xfrm>
            <a:off x="1776095" y="5156835"/>
            <a:ext cx="0" cy="104965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oval" w="sm" len="sm"/>
          </a:ln>
        </p:spPr>
      </p:sp>
      <p:sp>
        <p:nvSpPr>
          <p:cNvPr id="472172" name="任意多边形 472171"/>
          <p:cNvSpPr/>
          <p:nvPr/>
        </p:nvSpPr>
        <p:spPr>
          <a:xfrm>
            <a:off x="7956550" y="4108450"/>
            <a:ext cx="1905" cy="363855"/>
          </a:xfrm>
          <a:custGeom>
            <a:avLst/>
            <a:gdLst/>
            <a:ahLst/>
            <a:cxnLst/>
            <a:pathLst>
              <a:path w="1" h="309">
                <a:moveTo>
                  <a:pt x="0" y="309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73" name="任意多边形 472172"/>
          <p:cNvSpPr/>
          <p:nvPr/>
        </p:nvSpPr>
        <p:spPr>
          <a:xfrm>
            <a:off x="6516370" y="4159885"/>
            <a:ext cx="1905" cy="349250"/>
          </a:xfrm>
          <a:custGeom>
            <a:avLst/>
            <a:gdLst/>
            <a:ahLst/>
            <a:cxnLst/>
            <a:pathLst>
              <a:path w="1" h="297">
                <a:moveTo>
                  <a:pt x="0" y="297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74" name="任意多边形 472173"/>
          <p:cNvSpPr/>
          <p:nvPr/>
        </p:nvSpPr>
        <p:spPr>
          <a:xfrm>
            <a:off x="4572000" y="4220845"/>
            <a:ext cx="1905" cy="346075"/>
          </a:xfrm>
          <a:custGeom>
            <a:avLst/>
            <a:gdLst/>
            <a:ahLst/>
            <a:cxnLst/>
            <a:pathLst>
              <a:path w="1" h="218">
                <a:moveTo>
                  <a:pt x="1" y="218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75" name="任意多边形 472174"/>
          <p:cNvSpPr/>
          <p:nvPr/>
        </p:nvSpPr>
        <p:spPr>
          <a:xfrm>
            <a:off x="1979930" y="4130675"/>
            <a:ext cx="1905" cy="341630"/>
          </a:xfrm>
          <a:custGeom>
            <a:avLst/>
            <a:gdLst/>
            <a:ahLst/>
            <a:cxnLst/>
            <a:pathLst>
              <a:path w="1" h="215">
                <a:moveTo>
                  <a:pt x="1" y="215"/>
                </a:move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2176" name="文本框 472175"/>
          <p:cNvSpPr txBox="1"/>
          <p:nvPr/>
        </p:nvSpPr>
        <p:spPr>
          <a:xfrm>
            <a:off x="7682230" y="3709670"/>
            <a:ext cx="4368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000" b="1" i="1">
                <a:latin typeface="Times New Roman" panose="02020603050405020304" pitchFamily="18" charset="0"/>
              </a:rPr>
              <a:t>C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0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472177" name="文本框 472176"/>
          <p:cNvSpPr txBox="1"/>
          <p:nvPr/>
        </p:nvSpPr>
        <p:spPr>
          <a:xfrm>
            <a:off x="6271895" y="3733800"/>
            <a:ext cx="43688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 i="1">
                <a:latin typeface="Times New Roman" panose="02020603050405020304" pitchFamily="18" charset="0"/>
              </a:rPr>
              <a:t>C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1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472178" name="文本框 472177"/>
          <p:cNvSpPr txBox="1"/>
          <p:nvPr/>
        </p:nvSpPr>
        <p:spPr>
          <a:xfrm>
            <a:off x="4353560" y="3789045"/>
            <a:ext cx="43688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 i="1">
                <a:latin typeface="Times New Roman" panose="02020603050405020304" pitchFamily="18" charset="0"/>
              </a:rPr>
              <a:t>C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2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472179" name="文本框 472178"/>
          <p:cNvSpPr txBox="1"/>
          <p:nvPr/>
        </p:nvSpPr>
        <p:spPr>
          <a:xfrm>
            <a:off x="1776095" y="3733800"/>
            <a:ext cx="436880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b="1" i="1">
                <a:latin typeface="Times New Roman" panose="02020603050405020304" pitchFamily="18" charset="0"/>
              </a:rPr>
              <a:t>C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3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472180" name="文本框 472179"/>
          <p:cNvSpPr txBox="1"/>
          <p:nvPr/>
        </p:nvSpPr>
        <p:spPr>
          <a:xfrm>
            <a:off x="252095" y="3140710"/>
            <a:ext cx="54603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设与门、或门的延迟时间为 1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endParaRPr lang="en-US" altLang="zh-CN" sz="2000" b="1" i="1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+mj-cs"/>
              </a:rPr>
              <a:t>作业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387985" y="836930"/>
            <a:ext cx="8528050" cy="4411663"/>
          </a:xfrm>
        </p:spPr>
        <p:txBody>
          <a:bodyPr anchor="t" anchorCtr="0"/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总结本小节内容</a:t>
            </a:r>
            <a:endParaRPr lang="en-US" altLang="zh-CN" sz="28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习题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2.2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定点加法、减法运算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复习题</a:t>
            </a:r>
            <a:endParaRPr lang="zh-CN" altLang="en-US" sz="28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word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文档）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（布置作业后的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48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小时内交作业）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（答案写在本子上，拍照后由学委汇总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发老师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qq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9220" name="Rectangle 3"/>
          <p:cNvSpPr>
            <a:spLocks noGrp="1"/>
          </p:cNvSpPr>
          <p:nvPr/>
        </p:nvSpPr>
        <p:spPr>
          <a:xfrm>
            <a:off x="755650" y="1557020"/>
            <a:ext cx="8160385" cy="16681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2.2.1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补码加法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2.2.2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补码减法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（补码加减法的计算）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2.2.3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溢出概念与检测方法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重点）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2.2.4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基本的二进制加法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/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减法器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0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2.3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定点乘法运算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9220" name="Rectangle 3"/>
          <p:cNvSpPr>
            <a:spLocks noGrp="1"/>
          </p:cNvSpPr>
          <p:nvPr>
            <p:ph idx="1"/>
          </p:nvPr>
        </p:nvSpPr>
        <p:spPr>
          <a:xfrm>
            <a:off x="546100" y="1627188"/>
            <a:ext cx="8229600" cy="4411662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40000"/>
              </a:lnSpc>
              <a:buSzPct val="70000"/>
              <a:buFont typeface="Wingdings" panose="05000000000000000000" charset="0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原码并行乘法 （间接补码并行乘法）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40000"/>
              </a:lnSpc>
              <a:buSzPct val="70000"/>
              <a:buFont typeface="Wingdings" panose="05000000000000000000" charset="0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直接补码并行乘法（略）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原码并行乘法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1268" name="Rectangle 3"/>
          <p:cNvSpPr>
            <a:spLocks noGrp="1"/>
          </p:cNvSpPr>
          <p:nvPr>
            <p:ph idx="1"/>
          </p:nvPr>
        </p:nvSpPr>
        <p:spPr>
          <a:xfrm>
            <a:off x="468313" y="1557338"/>
            <a:ext cx="7772400" cy="49530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、人工算法与机器算法的同异性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、不带符号的阵列乘法器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6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、带符号的阵列乘法器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2"/>
          <p:cNvSpPr>
            <a:spLocks noGrp="1"/>
          </p:cNvSpPr>
          <p:nvPr>
            <p:ph type="title"/>
          </p:nvPr>
        </p:nvSpPr>
        <p:spPr>
          <a:xfrm>
            <a:off x="323850" y="254000"/>
            <a:ext cx="8707438" cy="7620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4000" dirty="0">
                <a:latin typeface="黑体" panose="02010609060101010101" charset="-122"/>
                <a:ea typeface="黑体" panose="02010609060101010101" charset="-122"/>
                <a:cs typeface="+mj-cs"/>
              </a:rPr>
              <a:t>1</a:t>
            </a:r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  <a:cs typeface="+mj-cs"/>
              </a:rPr>
              <a:t>、人工算法与机器算法的同异性</a:t>
            </a:r>
            <a:endParaRPr lang="zh-CN" altLang="en-US" sz="40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>
          <a:xfrm>
            <a:off x="0" y="1016000"/>
            <a:ext cx="8229600" cy="56356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[x]</a:t>
            </a:r>
            <a:r>
              <a:rPr kumimoji="0" lang="zh-CN" altLang="en-US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.x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n-1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…x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[y]</a:t>
            </a:r>
            <a:r>
              <a:rPr kumimoji="0" lang="zh-CN" altLang="en-US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.y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n-1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…y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endParaRPr kumimoji="0" lang="en-US" altLang="zh-CN" sz="2400" b="1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[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</a:rPr>
              <a:t>·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]</a:t>
            </a:r>
            <a:r>
              <a:rPr kumimoji="0" lang="zh-CN" altLang="en-US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en-US" altLang="zh-CN" sz="24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⊕ 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en-US" altLang="zh-CN" sz="24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+(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n-1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…x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).(y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n-1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…y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en-US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习惯方法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求乘积如下：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设ｘ＝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1101,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ｙ＝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1011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    　 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 1  0  1  (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ｘ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×</a:t>
            </a:r>
            <a:r>
              <a:rPr kumimoji="0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  </a:t>
            </a:r>
            <a:r>
              <a:rPr kumimoji="0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1  0  1  1</a:t>
            </a:r>
            <a:r>
              <a:rPr kumimoji="0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kumimoji="0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ｙ</a:t>
            </a:r>
            <a:r>
              <a:rPr kumimoji="0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kumimoji="0" lang="en-US" altLang="zh-CN" sz="24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 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b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  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b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＋ </a:t>
            </a:r>
            <a:r>
              <a:rPr kumimoji="0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              </a:t>
            </a:r>
            <a:r>
              <a:rPr kumimoji="0" lang="en-US" altLang="zh-CN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en-US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 　　　　　　　  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  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ｚ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559" name="文本框 1"/>
          <p:cNvSpPr txBox="1"/>
          <p:nvPr/>
        </p:nvSpPr>
        <p:spPr>
          <a:xfrm>
            <a:off x="5110163" y="2108200"/>
            <a:ext cx="3921125" cy="45212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2n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位的乘积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如何表示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</a:t>
            </a:r>
            <a:r>
              <a:rPr lang="en-US" altLang="zh-CN" sz="2400" dirty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2400" dirty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 dirty="0">
                <a:solidFill>
                  <a:srgbClr val="FF00FF"/>
                </a:solidFill>
                <a:latin typeface="微软雅黑" panose="020B0503020204020204" charset="-122"/>
                <a:ea typeface="微软雅黑" panose="020B0503020204020204" charset="-122"/>
              </a:rPr>
              <a:t>位寄存器</a:t>
            </a:r>
            <a:endParaRPr lang="zh-CN" altLang="en-US" sz="24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2n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位的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加法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如何实现？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答：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多次部分和右移，再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n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位加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（串行方法）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3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、串行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乘法速度慢怎么办？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答：采用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流水式阵列乘法器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高速并行乘法器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），取代串行方案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charRg st="1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9">
                                            <p:txEl>
                                              <p:charRg st="1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9">
                                            <p:txEl>
                                              <p:charRg st="1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charRg st="4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9">
                                            <p:txEl>
                                              <p:charRg st="4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9">
                                            <p:txEl>
                                              <p:charRg st="42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charRg st="78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9">
                                            <p:txEl>
                                              <p:charRg st="78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9">
                                            <p:txEl>
                                              <p:charRg st="78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4" name="灯片编号占位符 4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pic>
        <p:nvPicPr>
          <p:cNvPr id="18435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938" y="2151063"/>
            <a:ext cx="7099300" cy="4481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6" name="Text Box 9"/>
          <p:cNvSpPr txBox="1"/>
          <p:nvPr/>
        </p:nvSpPr>
        <p:spPr>
          <a:xfrm>
            <a:off x="617538" y="265113"/>
            <a:ext cx="5203825" cy="7620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4400" b="1" dirty="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2.1.1</a:t>
            </a:r>
            <a:r>
              <a:rPr lang="zh-CN" altLang="en-US" sz="4400" b="1" dirty="0">
                <a:solidFill>
                  <a:srgbClr val="FF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数据格式</a:t>
            </a:r>
            <a:endParaRPr lang="zh-CN" altLang="en-US" sz="4400" b="1" dirty="0">
              <a:solidFill>
                <a:srgbClr val="FF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7" name="Text Box 9"/>
          <p:cNvSpPr txBox="1"/>
          <p:nvPr/>
        </p:nvSpPr>
        <p:spPr>
          <a:xfrm>
            <a:off x="612140" y="1296988"/>
            <a:ext cx="5203825" cy="5835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buSzTx/>
            </a:pPr>
            <a:r>
              <a:rPr lang="en-US" altLang="zh-CN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、纯小数的表示范围</a:t>
            </a:r>
            <a:endParaRPr lang="zh-CN" altLang="en-US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064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4000" dirty="0">
                <a:latin typeface="黑体" panose="02010609060101010101" charset="-122"/>
                <a:ea typeface="黑体" panose="02010609060101010101" charset="-122"/>
                <a:cs typeface="+mj-cs"/>
              </a:rPr>
              <a:t>2</a:t>
            </a:r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  <a:cs typeface="+mj-cs"/>
              </a:rPr>
              <a:t>、不带符号位的阵列乘法器</a:t>
            </a:r>
            <a:endParaRPr lang="zh-CN" altLang="en-US" sz="40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5363" name="Rectangle 3"/>
          <p:cNvSpPr/>
          <p:nvPr/>
        </p:nvSpPr>
        <p:spPr>
          <a:xfrm>
            <a:off x="3148013" y="2257425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4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885508"/>
            <a:ext cx="7086600" cy="581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Text Box 5"/>
          <p:cNvSpPr txBox="1"/>
          <p:nvPr/>
        </p:nvSpPr>
        <p:spPr>
          <a:xfrm>
            <a:off x="2590800" y="6248400"/>
            <a:ext cx="4953000" cy="45720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不带符号阵列乘法器逻辑图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8451850" cy="7239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、不带符号位的阵列乘法器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pic>
        <p:nvPicPr>
          <p:cNvPr id="17412" name="Picture 3" descr="2"/>
          <p:cNvPicPr>
            <a:picLocks noChangeAspect="1"/>
          </p:cNvPicPr>
          <p:nvPr/>
        </p:nvPicPr>
        <p:blipFill>
          <a:blip r:embed="rId1"/>
          <a:srcRect l="2893" r="20847" b="4036"/>
          <a:stretch>
            <a:fillRect/>
          </a:stretch>
        </p:blipFill>
        <p:spPr>
          <a:xfrm>
            <a:off x="168275" y="828675"/>
            <a:ext cx="6384925" cy="6029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3" name="文本框 1"/>
          <p:cNvSpPr txBox="1"/>
          <p:nvPr/>
        </p:nvSpPr>
        <p:spPr>
          <a:xfrm>
            <a:off x="168275" y="828675"/>
            <a:ext cx="2227263" cy="56991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FA 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一位全加器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414" name="文本框 2"/>
          <p:cNvSpPr txBox="1"/>
          <p:nvPr/>
        </p:nvSpPr>
        <p:spPr>
          <a:xfrm>
            <a:off x="6553200" y="1771650"/>
            <a:ext cx="2227263" cy="1049338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方框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行波进位加法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3" name="矩形 6"/>
          <p:cNvSpPr>
            <a:spLocks noChangeArrowheads="1"/>
          </p:cNvSpPr>
          <p:nvPr/>
        </p:nvSpPr>
        <p:spPr bwMode="auto">
          <a:xfrm>
            <a:off x="220663" y="130175"/>
            <a:ext cx="8839200" cy="6294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2.20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参见图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，已知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不带符号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的二进制整数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A=11011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B=10101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，求每一部分乘积项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的值与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…p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的值。</a:t>
            </a:r>
            <a:b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解：</a:t>
            </a:r>
            <a:b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1 1 0 1 1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 (27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×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1 0 1 0 1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 (21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————————————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1 1 0 1 1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0 0 0 0 0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1 1 0 1 1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0 0 0 0 0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＋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1 1 0 1 1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=0,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=1, 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b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=1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————————————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1 0 0 0 1 1 0 1 1 1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 = 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9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1000110111 (567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1756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、带符号位的阵列乘法器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1508" name="Rectangle 3"/>
          <p:cNvSpPr>
            <a:spLocks noGrp="1"/>
          </p:cNvSpPr>
          <p:nvPr>
            <p:ph idx="1"/>
          </p:nvPr>
        </p:nvSpPr>
        <p:spPr>
          <a:xfrm>
            <a:off x="152400" y="939800"/>
            <a:ext cx="8940800" cy="4799013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求补电路（算前求补－乘法器－算后求补）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1509" name="Rectangle 4"/>
          <p:cNvSpPr/>
          <p:nvPr/>
        </p:nvSpPr>
        <p:spPr>
          <a:xfrm>
            <a:off x="2514600" y="2076450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510" name="Picture 5" descr="2"/>
          <p:cNvPicPr>
            <a:picLocks noChangeAspect="1"/>
          </p:cNvPicPr>
          <p:nvPr/>
        </p:nvPicPr>
        <p:blipFill>
          <a:blip r:embed="rId1"/>
          <a:srcRect l="2809" t="3712" r="6490" b="32924"/>
          <a:stretch>
            <a:fillRect/>
          </a:stretch>
        </p:blipFill>
        <p:spPr>
          <a:xfrm>
            <a:off x="38100" y="3284855"/>
            <a:ext cx="9169400" cy="3565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1" name="文本框 1"/>
          <p:cNvSpPr txBox="1"/>
          <p:nvPr/>
        </p:nvSpPr>
        <p:spPr>
          <a:xfrm>
            <a:off x="457200" y="1555750"/>
            <a:ext cx="8229600" cy="15303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思考：负数补码除了取反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+1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外，还有其他方法吗？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答：负数补码，从最低位从右向左扫描，第一个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和其右的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保持不变，左边的数值位全部取反。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（求补电路）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00060" y="5166360"/>
            <a:ext cx="1105535" cy="169164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en-US" altLang="zh-CN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⊕0 </a:t>
            </a:r>
            <a:r>
              <a:rPr lang="en-US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=0</a:t>
            </a:r>
            <a:endParaRPr lang="en-US" sz="20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en-US" altLang="zh-CN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⊕0 </a:t>
            </a:r>
            <a:r>
              <a:rPr lang="en-US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=1</a:t>
            </a:r>
            <a:endParaRPr lang="en-US" sz="20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0</a:t>
            </a:r>
            <a:r>
              <a:rPr lang="en-US" altLang="zh-CN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⊕1 </a:t>
            </a:r>
            <a:r>
              <a:rPr lang="en-US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=1</a:t>
            </a:r>
            <a:endParaRPr lang="en-US" sz="20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en-US" altLang="zh-CN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⊕1 </a:t>
            </a:r>
            <a:r>
              <a:rPr lang="en-US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=0</a:t>
            </a:r>
            <a:endParaRPr lang="en-US" sz="20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28305" y="3500755"/>
            <a:ext cx="1470660" cy="2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lIns="36195" tIns="0" rIns="0" bIns="0" rtlCol="0" anchor="t" anchorCtr="1">
            <a:spAutoFit/>
          </a:bodyPr>
          <a:p>
            <a:pPr marL="693420" lvl="2" indent="0" algn="l" eaLnBrk="1" hangingPunct="1">
              <a:buNone/>
            </a:pPr>
            <a:r>
              <a:rPr lang="zh-CN" altLang="en-US" sz="1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符号位</a:t>
            </a:r>
            <a:endParaRPr lang="zh-CN" altLang="en-US" sz="18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9530" y="4548505"/>
            <a:ext cx="1470660" cy="2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lIns="36195" tIns="0" rIns="0" bIns="0" rtlCol="0" anchor="t" anchorCtr="1">
            <a:spAutoFit/>
          </a:bodyPr>
          <a:p>
            <a:pPr marL="0" lvl="0" indent="0" algn="l">
              <a:buNone/>
            </a:pPr>
            <a:r>
              <a:rPr lang="zh-CN" altLang="en-US" sz="1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进位位</a:t>
            </a:r>
            <a:endParaRPr lang="zh-CN" altLang="en-US" sz="18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033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宋体" panose="02010600030101010101" pitchFamily="2" charset="-122"/>
                <a:ea typeface="黑体" panose="02010609060101010101" charset="-122"/>
                <a:cs typeface="+mj-cs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黑体" panose="02010609060101010101" charset="-122"/>
                <a:cs typeface="+mj-cs"/>
              </a:rPr>
              <a:t>、带符号的阵列乘法器</a:t>
            </a:r>
            <a:endParaRPr lang="zh-CN" altLang="en-US" dirty="0">
              <a:latin typeface="宋体" panose="02010600030101010101" pitchFamily="2" charset="-122"/>
              <a:ea typeface="黑体" panose="02010609060101010101" charset="-122"/>
              <a:cs typeface="+mj-cs"/>
            </a:endParaRPr>
          </a:p>
        </p:txBody>
      </p:sp>
      <p:sp>
        <p:nvSpPr>
          <p:cNvPr id="75781" name="Rectangle 3"/>
          <p:cNvSpPr>
            <a:spLocks noGrp="1"/>
          </p:cNvSpPr>
          <p:nvPr>
            <p:ph idx="1"/>
          </p:nvPr>
        </p:nvSpPr>
        <p:spPr>
          <a:xfrm>
            <a:off x="611188" y="1125538"/>
            <a:ext cx="8075613" cy="5257800"/>
          </a:xfrm>
        </p:spPr>
        <p:txBody>
          <a:bodyPr vert="horz" wrap="square" lIns="91440" tIns="45720" rIns="91440" bIns="45720" anchor="t"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求补电路小结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E=0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时，输入和输出相等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（正数补码是自己）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E=1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时，则从数最右端往左边扫描，直到第一个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的时候，该位和右边各位保持不变，左边各数值位按位取反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（负数的补码）</a:t>
            </a:r>
            <a:endParaRPr kumimoji="0" lang="en-US" altLang="zh-CN" sz="2400" b="1" i="0" u="none" strike="noStrike" kern="0" cap="none" spc="0" normalizeH="0" baseline="0" noProof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可以用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符号位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作为 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E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的输入</a:t>
            </a:r>
            <a:endParaRPr kumimoji="0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原：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.111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补：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kumimoji="0" lang="en-US" altLang="zh-CN" sz="24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.000</a:t>
            </a:r>
            <a:r>
              <a:rPr kumimoji="0" lang="en-US" altLang="zh-CN" sz="2400" b="1" i="0" u="sng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endParaRPr kumimoji="0" lang="en-US" altLang="zh-CN" sz="2400" b="1" i="0" u="sng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2533" name="AutoShape 4"/>
          <p:cNvSpPr/>
          <p:nvPr/>
        </p:nvSpPr>
        <p:spPr>
          <a:xfrm>
            <a:off x="2101850" y="5953125"/>
            <a:ext cx="4254500" cy="631825"/>
          </a:xfrm>
          <a:prstGeom prst="wedgeRoundRectCallout">
            <a:avLst>
              <a:gd name="adj1" fmla="val 46028"/>
              <a:gd name="adj2" fmla="val -132028"/>
              <a:gd name="adj3" fmla="val 16667"/>
            </a:avLst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不变，左边数值位取反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715963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4000" dirty="0">
                <a:latin typeface="宋体" panose="02010600030101010101" pitchFamily="2" charset="-122"/>
                <a:ea typeface="黑体" panose="02010609060101010101" charset="-122"/>
                <a:cs typeface="+mj-cs"/>
              </a:rPr>
              <a:t>3</a:t>
            </a:r>
            <a:r>
              <a:rPr lang="zh-CN" altLang="en-US" sz="4000" dirty="0">
                <a:latin typeface="宋体" panose="02010600030101010101" pitchFamily="2" charset="-122"/>
                <a:ea typeface="黑体" panose="02010609060101010101" charset="-122"/>
                <a:cs typeface="+mj-cs"/>
              </a:rPr>
              <a:t>、带符号的阵列乘法器</a:t>
            </a:r>
            <a:r>
              <a:rPr lang="en-US" altLang="zh-CN" sz="4000" dirty="0">
                <a:latin typeface="黑体" panose="02010609060101010101" charset="-122"/>
                <a:ea typeface="黑体" panose="02010609060101010101" charset="-122"/>
                <a:cs typeface="+mj-cs"/>
              </a:rPr>
              <a:t> </a:t>
            </a:r>
            <a:endParaRPr lang="en-US" altLang="zh-CN" sz="40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3556" name="Rectangle 3"/>
          <p:cNvSpPr/>
          <p:nvPr/>
        </p:nvSpPr>
        <p:spPr>
          <a:xfrm>
            <a:off x="2819400" y="2128838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3557" name="Picture 4" descr="2"/>
          <p:cNvPicPr>
            <a:picLocks noChangeAspect="1"/>
          </p:cNvPicPr>
          <p:nvPr/>
        </p:nvPicPr>
        <p:blipFill>
          <a:blip r:embed="rId1"/>
          <a:srcRect l="1389" t="5399" r="18712" b="4083"/>
          <a:stretch>
            <a:fillRect/>
          </a:stretch>
        </p:blipFill>
        <p:spPr>
          <a:xfrm>
            <a:off x="0" y="776288"/>
            <a:ext cx="6981825" cy="586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Line 5"/>
          <p:cNvSpPr/>
          <p:nvPr/>
        </p:nvSpPr>
        <p:spPr>
          <a:xfrm>
            <a:off x="1549400" y="2924175"/>
            <a:ext cx="574675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triangle" w="sm" len="sm"/>
          </a:ln>
        </p:spPr>
      </p:sp>
      <p:sp>
        <p:nvSpPr>
          <p:cNvPr id="23559" name="Text Box 6"/>
          <p:cNvSpPr txBox="1"/>
          <p:nvPr/>
        </p:nvSpPr>
        <p:spPr>
          <a:xfrm>
            <a:off x="900113" y="2852738"/>
            <a:ext cx="755650" cy="22860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原码／补码</a:t>
            </a:r>
            <a:endParaRPr lang="zh-CN" altLang="en-US" sz="9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0" name="文本框 1"/>
          <p:cNvSpPr txBox="1"/>
          <p:nvPr/>
        </p:nvSpPr>
        <p:spPr>
          <a:xfrm>
            <a:off x="6399213" y="2663825"/>
            <a:ext cx="2744787" cy="296862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原码乘法：</a:t>
            </a:r>
            <a:endParaRPr lang="zh-CN" altLang="en-US" sz="24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、不需要算前和算后求补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（原码→乘法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→原码）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、符号单独处理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715963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4000" dirty="0">
                <a:latin typeface="宋体" panose="02010600030101010101" pitchFamily="2" charset="-122"/>
                <a:ea typeface="黑体" panose="02010609060101010101" charset="-122"/>
                <a:cs typeface="+mj-cs"/>
              </a:rPr>
              <a:t>3</a:t>
            </a:r>
            <a:r>
              <a:rPr lang="zh-CN" altLang="en-US" sz="4000" dirty="0">
                <a:latin typeface="宋体" panose="02010600030101010101" pitchFamily="2" charset="-122"/>
                <a:ea typeface="黑体" panose="02010609060101010101" charset="-122"/>
                <a:cs typeface="+mj-cs"/>
              </a:rPr>
              <a:t>、带符号的阵列乘法器</a:t>
            </a:r>
            <a:r>
              <a:rPr lang="en-US" altLang="zh-CN" sz="4000" dirty="0">
                <a:latin typeface="黑体" panose="02010609060101010101" charset="-122"/>
                <a:ea typeface="黑体" panose="02010609060101010101" charset="-122"/>
                <a:cs typeface="+mj-cs"/>
              </a:rPr>
              <a:t> </a:t>
            </a:r>
            <a:endParaRPr lang="en-US" altLang="zh-CN" sz="40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4580" name="Rectangle 3"/>
          <p:cNvSpPr/>
          <p:nvPr/>
        </p:nvSpPr>
        <p:spPr>
          <a:xfrm>
            <a:off x="2819400" y="2128838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581" name="Picture 4" descr="2"/>
          <p:cNvPicPr>
            <a:picLocks noChangeAspect="1"/>
          </p:cNvPicPr>
          <p:nvPr/>
        </p:nvPicPr>
        <p:blipFill>
          <a:blip r:embed="rId1"/>
          <a:srcRect l="1389" t="5399" r="18712" b="4083"/>
          <a:stretch>
            <a:fillRect/>
          </a:stretch>
        </p:blipFill>
        <p:spPr>
          <a:xfrm>
            <a:off x="0" y="715963"/>
            <a:ext cx="6981825" cy="586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2" name="Line 5"/>
          <p:cNvSpPr/>
          <p:nvPr/>
        </p:nvSpPr>
        <p:spPr>
          <a:xfrm>
            <a:off x="1549400" y="2924175"/>
            <a:ext cx="574675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triangle" w="sm" len="sm"/>
          </a:ln>
        </p:spPr>
      </p:sp>
      <p:sp>
        <p:nvSpPr>
          <p:cNvPr id="24583" name="Text Box 6"/>
          <p:cNvSpPr txBox="1"/>
          <p:nvPr/>
        </p:nvSpPr>
        <p:spPr>
          <a:xfrm>
            <a:off x="900113" y="2852738"/>
            <a:ext cx="755650" cy="228600"/>
          </a:xfrm>
          <a:prstGeom prst="rect">
            <a:avLst/>
          </a:prstGeom>
          <a:noFill/>
          <a:ln w="12700">
            <a:noFill/>
          </a:ln>
        </p:spPr>
        <p:txBody>
          <a:bodyPr wrap="none" anchor="t" anchorCtr="0">
            <a:spAutoFit/>
          </a:bodyPr>
          <a:p>
            <a:r>
              <a:rPr lang="zh-CN" altLang="en-US" sz="900" dirty="0">
                <a:latin typeface="Arial" panose="020B0604020202020204" pitchFamily="34" charset="0"/>
                <a:ea typeface="宋体" panose="02010600030101010101" pitchFamily="2" charset="-122"/>
              </a:rPr>
              <a:t>原码／补码</a:t>
            </a:r>
            <a:endParaRPr lang="zh-CN" altLang="en-US" sz="9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4" name="文本框 1"/>
          <p:cNvSpPr txBox="1"/>
          <p:nvPr/>
        </p:nvSpPr>
        <p:spPr>
          <a:xfrm>
            <a:off x="6399213" y="2603500"/>
            <a:ext cx="2744787" cy="344805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间接补码乘法：</a:t>
            </a:r>
            <a:endParaRPr lang="zh-CN" altLang="en-US" sz="24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、补码输入→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算前求补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（变成原码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）→乘法（结果为原码）→ 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算后求补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（变成补码）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、符号单独处理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idx="1"/>
          </p:nvPr>
        </p:nvSpPr>
        <p:spPr>
          <a:xfrm>
            <a:off x="88900" y="165100"/>
            <a:ext cx="8286750" cy="6330950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2.21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 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设</a:t>
            </a:r>
            <a:r>
              <a:rPr lang="zh-CN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x=+15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zh-CN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y=-13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，用带求补器的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原码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阵列乘法器求出乘积</a:t>
            </a:r>
            <a:r>
              <a:rPr lang="zh-CN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x·y=?</a:t>
            </a:r>
            <a:endParaRPr lang="zh-CN" altLang="zh-CN" sz="2400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原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1111 , [y]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原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1101 , |x|=1111 , |y|=1101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符号位运算：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⊕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×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1 1 0 1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0 0 0 0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＋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1 1 0 0 0 0 1 1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乘积符号为</a:t>
            </a:r>
            <a:r>
              <a:rPr lang="zh-CN" altLang="zh-CN" sz="24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，算后输出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11000011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        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[x×y]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原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11000011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换算成二进制数真值是 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x·y = (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-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11000011)</a:t>
            </a:r>
            <a:r>
              <a:rPr lang="zh-CN" altLang="zh-CN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= (</a:t>
            </a:r>
            <a:r>
              <a:rPr lang="zh-CN" altLang="zh-CN" sz="2400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-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195)</a:t>
            </a:r>
            <a:r>
              <a:rPr lang="zh-CN" altLang="zh-CN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Rectangle 3"/>
          <p:cNvSpPr>
            <a:spLocks noGrp="1"/>
          </p:cNvSpPr>
          <p:nvPr>
            <p:ph idx="1"/>
          </p:nvPr>
        </p:nvSpPr>
        <p:spPr>
          <a:xfrm>
            <a:off x="138113" y="144463"/>
            <a:ext cx="8904287" cy="6340475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2.22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设</a:t>
            </a:r>
            <a:r>
              <a:rPr lang="zh-CN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x=-15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zh-CN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y=-13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，用带求补器的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补码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阵列乘法器求出乘积</a:t>
            </a:r>
            <a:r>
              <a:rPr lang="zh-CN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x·y=? 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并用十进制数乘法进行验证。</a:t>
            </a:r>
            <a:b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[x]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0001 , [y]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0011 ,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乘积符号位：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⊕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尾数部分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算前求补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器输出 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|x|=1111 , |y|=1101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×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1 1 0 1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0 0 0 0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＋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1 1 0 0 0 0 1 1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乘积符号为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算后求补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器输出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11000011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[x×y]</a:t>
            </a:r>
            <a:r>
              <a:rPr lang="zh-CN" altLang="en-US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补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=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11000011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补码二进制数真值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x·y=0×2</a:t>
            </a:r>
            <a:r>
              <a:rPr lang="zh-CN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8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＋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1×2</a:t>
            </a:r>
            <a:r>
              <a:rPr lang="zh-CN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7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＋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1×2</a:t>
            </a:r>
            <a:r>
              <a:rPr lang="zh-CN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6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＋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1×2</a:t>
            </a:r>
            <a:r>
              <a:rPr lang="zh-CN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＋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1×2</a:t>
            </a:r>
            <a:r>
              <a:rPr lang="zh-CN" altLang="zh-CN" sz="2400" baseline="30000" dirty="0">
                <a:latin typeface="黑体" panose="02010609060101010101" charset="-122"/>
                <a:ea typeface="黑体" panose="02010609060101010101" charset="-122"/>
                <a:cs typeface="+mn-cs"/>
              </a:rPr>
              <a:t>0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=(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+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195)</a:t>
            </a:r>
            <a:r>
              <a:rPr lang="zh-CN" altLang="zh-CN" sz="2400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10</a:t>
            </a:r>
            <a:b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十进制数乘法验证 </a:t>
            </a:r>
            <a:r>
              <a:rPr lang="zh-CN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x·y = (-15)×(-13) = +195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+mj-cs"/>
              </a:rPr>
              <a:t>作业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387985" y="836930"/>
            <a:ext cx="8528050" cy="4411663"/>
          </a:xfrm>
        </p:spPr>
        <p:txBody>
          <a:bodyPr anchor="t" anchorCtr="0"/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总结本小节内容</a:t>
            </a:r>
            <a:endParaRPr lang="en-US" altLang="zh-CN" sz="28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习题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2.3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定点乘法运算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复习题</a:t>
            </a:r>
            <a:endParaRPr lang="zh-CN" altLang="en-US" sz="28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word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文档）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（布置作业后的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48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小时内交作业）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（答案写在本子上，拍照后由学委汇总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发老师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qq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9220" name="Rectangle 3"/>
          <p:cNvSpPr>
            <a:spLocks noGrp="1"/>
          </p:cNvSpPr>
          <p:nvPr/>
        </p:nvSpPr>
        <p:spPr>
          <a:xfrm>
            <a:off x="755650" y="1557020"/>
            <a:ext cx="8160385" cy="16681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原码并行乘法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（计算题）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5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100711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数据格式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557338"/>
            <a:ext cx="8699500" cy="45513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692150" marR="0" lvl="1" indent="-34798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、定点纯整数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zh-CN" alt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en-US" altLang="zh-CN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x</a:t>
            </a:r>
            <a:r>
              <a:rPr kumimoji="0" lang="en-US" altLang="zh-CN" sz="34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n</a:t>
            </a:r>
            <a:r>
              <a:rPr kumimoji="0" lang="en-US" altLang="zh-CN" sz="3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en-US" altLang="zh-CN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x</a:t>
            </a:r>
            <a:r>
              <a:rPr kumimoji="0" lang="en-US" altLang="zh-CN" sz="34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n-1 </a:t>
            </a:r>
            <a:r>
              <a:rPr kumimoji="0" lang="en-US" altLang="zh-CN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x</a:t>
            </a:r>
            <a:r>
              <a:rPr kumimoji="0" lang="en-US" altLang="zh-CN" sz="34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n-2</a:t>
            </a:r>
            <a:r>
              <a:rPr kumimoji="0" lang="en-US" altLang="zh-CN" sz="34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 </a:t>
            </a:r>
            <a:r>
              <a:rPr kumimoji="0" lang="en-US" altLang="zh-CN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… x</a:t>
            </a:r>
            <a:r>
              <a:rPr kumimoji="0" lang="en-US" altLang="zh-CN" sz="34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1</a:t>
            </a:r>
            <a:r>
              <a:rPr kumimoji="0" lang="en-US" altLang="zh-CN" sz="34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en-US" altLang="zh-CN" sz="3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x</a:t>
            </a:r>
            <a:r>
              <a:rPr kumimoji="0" lang="en-US" altLang="zh-CN" sz="34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0</a:t>
            </a:r>
            <a:endParaRPr kumimoji="0" lang="en-US" altLang="zh-CN" sz="3400" b="0" i="0" u="none" strike="noStrike" kern="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400" b="0" i="0" u="none" strike="noStrike" kern="0" cap="none" spc="0" normalizeH="0" baseline="-25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4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4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4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4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3400" b="0" i="0" u="none" strike="noStrike" kern="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表示数的范围：  </a:t>
            </a:r>
            <a:r>
              <a:rPr kumimoji="0" lang="zh-CN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 (</a:t>
            </a:r>
            <a:r>
              <a:rPr kumimoji="0" lang="zh-CN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kumimoji="0" lang="zh-CN" altLang="zh-CN" sz="2800" b="0" i="0" u="none" strike="noStrike" kern="0" cap="none" spc="0" normalizeH="0" baseline="60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</a:t>
            </a:r>
            <a:r>
              <a:rPr kumimoji="0" lang="zh-CN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-1) ≤</a:t>
            </a:r>
            <a:r>
              <a:rPr kumimoji="0" lang="zh-CN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Ｘ≤</a:t>
            </a:r>
            <a:r>
              <a:rPr kumimoji="0" 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+ (2</a:t>
            </a:r>
            <a:r>
              <a:rPr kumimoji="0" lang="zh-CN" altLang="zh-CN" sz="2800" b="0" i="0" u="none" strike="noStrike" kern="0" cap="none" spc="0" normalizeH="0" baseline="60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</a:t>
            </a:r>
            <a:r>
              <a:rPr kumimoji="0" lang="zh-CN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-1)</a:t>
            </a:r>
            <a:endParaRPr kumimoji="0" lang="zh-CN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          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 ≦ |</a:t>
            </a:r>
            <a:r>
              <a:rPr kumimoji="0" lang="zh-CN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Ｘ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|≦ </a:t>
            </a:r>
            <a:r>
              <a:rPr kumimoji="0" lang="zh-CN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kumimoji="0" lang="zh-CN" altLang="zh-CN" sz="2800" b="0" i="0" u="none" strike="noStrike" kern="0" cap="none" spc="0" normalizeH="0" baseline="60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n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-1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461" name="Line 4"/>
          <p:cNvSpPr/>
          <p:nvPr/>
        </p:nvSpPr>
        <p:spPr>
          <a:xfrm>
            <a:off x="1106488" y="2708275"/>
            <a:ext cx="457200" cy="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62" name="Line 5"/>
          <p:cNvSpPr/>
          <p:nvPr/>
        </p:nvSpPr>
        <p:spPr>
          <a:xfrm>
            <a:off x="1738313" y="2708275"/>
            <a:ext cx="3255962" cy="3810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63" name="AutoShape 6"/>
          <p:cNvSpPr/>
          <p:nvPr/>
        </p:nvSpPr>
        <p:spPr>
          <a:xfrm>
            <a:off x="61913" y="3860800"/>
            <a:ext cx="1676400" cy="1241425"/>
          </a:xfrm>
          <a:prstGeom prst="wedgeEllipseCallout">
            <a:avLst>
              <a:gd name="adj1" fmla="val 30398"/>
              <a:gd name="adj2" fmla="val -148958"/>
            </a:avLst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符号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正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负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4" name="AutoShape 7"/>
          <p:cNvSpPr/>
          <p:nvPr/>
        </p:nvSpPr>
        <p:spPr>
          <a:xfrm>
            <a:off x="1885950" y="3213100"/>
            <a:ext cx="2438400" cy="533400"/>
          </a:xfrm>
          <a:prstGeom prst="wedgeEllipseCallout">
            <a:avLst>
              <a:gd name="adj1" fmla="val 19986"/>
              <a:gd name="adj2" fmla="val -140477"/>
            </a:avLst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量值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5" name="AutoShape 8"/>
          <p:cNvSpPr/>
          <p:nvPr/>
        </p:nvSpPr>
        <p:spPr>
          <a:xfrm>
            <a:off x="3481388" y="3860800"/>
            <a:ext cx="4114800" cy="838200"/>
          </a:xfrm>
          <a:prstGeom prst="wedgeRoundRectCallout">
            <a:avLst>
              <a:gd name="adj1" fmla="val -16819"/>
              <a:gd name="adj2" fmla="val -187880"/>
              <a:gd name="adj3" fmla="val 16667"/>
            </a:avLst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anchor="t" anchorCtr="0"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小数点固定于最后一位之后，不需专门存放位置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xfrm>
            <a:off x="468313" y="188913"/>
            <a:ext cx="7543800" cy="9620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2.4 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定点除法运算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6148" name="矩形 10"/>
          <p:cNvSpPr/>
          <p:nvPr/>
        </p:nvSpPr>
        <p:spPr>
          <a:xfrm>
            <a:off x="643255" y="1929130"/>
            <a:ext cx="6505575" cy="19735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70000"/>
              </a:lnSpc>
            </a:pPr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2.4.1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原码除法算法原理 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3600" b="1" dirty="0">
                <a:latin typeface="黑体" panose="02010609060101010101" charset="-122"/>
                <a:ea typeface="黑体" panose="02010609060101010101" charset="-122"/>
              </a:rPr>
              <a:t>2.4.2 </a:t>
            </a:r>
            <a:r>
              <a:rPr lang="zh-CN" altLang="en-US" sz="3600" b="1" dirty="0">
                <a:latin typeface="黑体" panose="02010609060101010101" charset="-122"/>
                <a:ea typeface="黑体" panose="02010609060101010101" charset="-122"/>
              </a:rPr>
              <a:t>并行除法器 </a:t>
            </a:r>
            <a:endParaRPr lang="zh-CN" altLang="en-US" sz="36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/>
          </p:cNvSpPr>
          <p:nvPr>
            <p:ph type="title"/>
          </p:nvPr>
        </p:nvSpPr>
        <p:spPr>
          <a:xfrm>
            <a:off x="468313" y="188913"/>
            <a:ext cx="7543800" cy="9620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2.4.1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原码除法算法原理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80901" name="矩形 10"/>
          <p:cNvSpPr>
            <a:spLocks noChangeArrowheads="1"/>
          </p:cNvSpPr>
          <p:nvPr/>
        </p:nvSpPr>
        <p:spPr bwMode="auto">
          <a:xfrm>
            <a:off x="339725" y="1150938"/>
            <a:ext cx="7908925" cy="3970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设有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</a:t>
            </a: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位定点小数（定点整数也适用）</a:t>
            </a:r>
            <a:b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被除数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[x]</a:t>
            </a:r>
            <a:r>
              <a:rPr kumimoji="0" 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.x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n-1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…x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b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除数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　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[y]</a:t>
            </a:r>
            <a:r>
              <a:rPr kumimoji="0" 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.y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n-1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…y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b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则有</a:t>
            </a: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q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=x/y</a:t>
            </a: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b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[q]</a:t>
            </a:r>
            <a:r>
              <a:rPr kumimoji="0" 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(x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⊕y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＋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n-1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…x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/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n-1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…y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b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0" 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商的符号运算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q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=x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⊕y</a:t>
            </a:r>
            <a:r>
              <a:rPr kumimoji="0" lang="zh-CN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type="title"/>
          </p:nvPr>
        </p:nvSpPr>
        <p:spPr>
          <a:xfrm>
            <a:off x="468313" y="188913"/>
            <a:ext cx="7543800" cy="7445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除法（手工计算）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81925" name="Rectangle 3"/>
          <p:cNvSpPr>
            <a:spLocks noGrp="1" noChangeArrowheads="1"/>
          </p:cNvSpPr>
          <p:nvPr>
            <p:ph idx="1"/>
          </p:nvPr>
        </p:nvSpPr>
        <p:spPr>
          <a:xfrm>
            <a:off x="23813" y="1527175"/>
            <a:ext cx="9097963" cy="38036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　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　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0.1 1 0 1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商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endParaRPr kumimoji="0" lang="en-US" altLang="zh-CN" sz="2400" b="0" i="1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0.1 0 1 1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     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0.1 0 0 1 0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</a:t>
            </a:r>
            <a:r>
              <a:rPr kumimoji="0" lang="zh-CN" alt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ｘ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2400" b="0" i="1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被除数小于除数，商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b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           －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1 0 1 1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4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－</a:t>
            </a:r>
            <a:r>
              <a:rPr kumimoji="0" lang="en-US" altLang="zh-CN" sz="24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ｙ　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除数右移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位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除数</a:t>
            </a:r>
            <a:b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　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0.0 0 1 1 1 0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   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2400" b="0" i="1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得余数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r1</a:t>
            </a:r>
            <a:b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    －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1 0 1 1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4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－</a:t>
            </a:r>
            <a:r>
              <a:rPr kumimoji="0" lang="en-US" altLang="zh-CN" sz="24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ｙ　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除数右移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位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除数</a:t>
            </a:r>
            <a:b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　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0.0 0 0 0 1 1 0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   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2400" b="0" i="1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得余数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r2</a:t>
            </a:r>
            <a:b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    －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0 0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1 0 1 1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4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－</a:t>
            </a:r>
            <a:r>
              <a:rPr kumimoji="0" lang="en-US" altLang="zh-CN" sz="24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ｙ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除数右移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位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除数</a:t>
            </a:r>
            <a:b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　   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0.0 0 0 0 1 1 0 0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   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2400" b="0" i="1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得余数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r3</a:t>
            </a:r>
            <a:b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    －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0 0 0</a:t>
            </a:r>
            <a:r>
              <a:rPr kumimoji="0" lang="en-US" altLang="zh-CN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1 0 1 1</a:t>
            </a:r>
            <a:r>
              <a:rPr kumimoji="0" lang="zh-CN" altLang="en-US" sz="2400" b="0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24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－</a:t>
            </a:r>
            <a:r>
              <a:rPr kumimoji="0" lang="en-US" altLang="zh-CN" sz="24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zh-CN" alt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ｙ　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除数右移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位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减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除数</a:t>
            </a:r>
            <a:b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　　    －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0.0 0 0 0 0 0 0 1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   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2400" b="0" i="1" u="none" strike="noStrike" kern="0" cap="none" spc="0" normalizeH="0" baseline="-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　　得余数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r4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3" name="Rectangle 4"/>
          <p:cNvSpPr/>
          <p:nvPr/>
        </p:nvSpPr>
        <p:spPr>
          <a:xfrm>
            <a:off x="323850" y="5556250"/>
            <a:ext cx="6934200" cy="47783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Font typeface="Wingdings" panose="05000000000000000000" pitchFamily="2" charset="2"/>
              <a:buChar char="w"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商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还是商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，计算机如何确定？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244" name="Text Box 5"/>
          <p:cNvSpPr txBox="1"/>
          <p:nvPr/>
        </p:nvSpPr>
        <p:spPr>
          <a:xfrm>
            <a:off x="539750" y="933450"/>
            <a:ext cx="8064500" cy="522288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marL="457200" indent="-457200"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求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０．１００１０／０．１０１１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0245" name="Line 6"/>
          <p:cNvSpPr/>
          <p:nvPr/>
        </p:nvSpPr>
        <p:spPr>
          <a:xfrm flipH="1">
            <a:off x="1403350" y="2032000"/>
            <a:ext cx="381000" cy="533400"/>
          </a:xfrm>
          <a:prstGeom prst="line">
            <a:avLst/>
          </a:prstGeom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>
          <a:xfrm>
            <a:off x="457200" y="92075"/>
            <a:ext cx="7543800" cy="744538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原码除法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8294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68338"/>
            <a:ext cx="8229600" cy="52593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人工除法：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（够减）或商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（不够减） </a:t>
            </a:r>
            <a:endParaRPr kumimoji="0" 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机器除法：</a:t>
            </a:r>
            <a:endParaRPr kumimoji="0" 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恢复余数法：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余数为正，够减</a:t>
            </a:r>
            <a:endParaRPr kumimoji="0" 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（复杂）    余数为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，不够减，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恢复原来余数</a:t>
            </a:r>
            <a:endParaRPr kumimoji="0" 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不恢复余数法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加减交替法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（简单）</a:t>
            </a:r>
            <a:br>
              <a:rPr lang="zh-CN" sz="2400" noProof="0" dirty="0" smtClean="0">
                <a:ln>
                  <a:noFill/>
                </a:ln>
                <a:effectLst/>
                <a:uLnTx/>
                <a:uFillTx/>
                <a:cs typeface="黑体" panose="02010609060101010101" charset="-122"/>
                <a:sym typeface="+mn-ea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  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余数为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，下次除数右移做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减法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；</a:t>
            </a:r>
            <a:br>
              <a:rPr kumimoji="0" 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余数为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，下次除数右移做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加法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kumimoji="0" 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注意：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最后一次余数为负时，要恢复一次余数</a:t>
            </a:r>
            <a:endParaRPr kumimoji="0" 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注意：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串行方法已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淘汰</a:t>
            </a:r>
            <a:br>
              <a:rPr kumimoji="0" 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endParaRPr kumimoji="0" 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21" name="Rectangle 3"/>
          <p:cNvSpPr>
            <a:spLocks noGrp="1" noChangeArrowheads="1"/>
          </p:cNvSpPr>
          <p:nvPr>
            <p:ph idx="1"/>
          </p:nvPr>
        </p:nvSpPr>
        <p:spPr>
          <a:xfrm>
            <a:off x="122238" y="260350"/>
            <a:ext cx="8534400" cy="50149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例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2.23</a:t>
            </a:r>
            <a:r>
              <a:rPr kumimoji="0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ｘ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＝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0.101001, </a:t>
            </a:r>
            <a:r>
              <a:rPr kumimoji="0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ｙ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＝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0.111,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求</a:t>
            </a:r>
            <a:r>
              <a:rPr kumimoji="0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ｘ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÷</a:t>
            </a:r>
            <a:r>
              <a:rPr kumimoji="0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ｙ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解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:]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[x]</a:t>
            </a:r>
            <a:r>
              <a:rPr kumimoji="0" 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.101001 , [y]</a:t>
            </a:r>
            <a:r>
              <a:rPr kumimoji="0" 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.111 , [-y]</a:t>
            </a:r>
            <a:r>
              <a:rPr kumimoji="0" 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.001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0.1 0 1 0 0 1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被除数</a:t>
            </a:r>
            <a:br>
              <a:rPr kumimoji="0" 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＋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-y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]</a:t>
            </a:r>
            <a:r>
              <a:rPr kumimoji="0" 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.0 0 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　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第一步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减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除数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y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————————————————————————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.1 1 0 0 0 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&lt;0 q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;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余数为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＋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[y]</a:t>
            </a:r>
            <a:r>
              <a:rPr kumimoji="0" 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→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0.0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1 1 1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除数右移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</a:t>
            </a:r>
            <a:br>
              <a:rPr kumimoji="0" 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————————————————————————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.0 0 1 1 0 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&gt;0 q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;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余数为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＋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-y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]</a:t>
            </a:r>
            <a:r>
              <a:rPr kumimoji="0" 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→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1.1 1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0 0 1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除数右移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减</a:t>
            </a:r>
            <a:br>
              <a:rPr kumimoji="0" 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————————————————————————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.1 1 1 1 1 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&lt;0 q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余数为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负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＋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[y]</a:t>
            </a:r>
            <a:r>
              <a:rPr kumimoji="0" 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补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→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0.0 0 0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1 1 1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;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除数右移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加</a:t>
            </a:r>
            <a:br>
              <a:rPr kumimoji="0" 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————————————————————————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　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.0 0 0 1 1 0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　　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&gt;0 q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;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余数为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正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br>
              <a:rPr kumimoji="0" lang="zh-CN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黑体" panose="02010609060101010101" charset="-122"/>
              </a:rPr>
            </a:b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商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q=q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.q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q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q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0.101 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, </a:t>
            </a:r>
            <a:r>
              <a:rPr kumimoji="0" 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余数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r=(0.00r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</a:t>
            </a:r>
            <a:r>
              <a:rPr kumimoji="0" lang="zh-CN" altLang="zh-CN" sz="2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</a:t>
            </a:r>
            <a:r>
              <a:rPr kumimoji="0" lang="zh-CN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)=0.000110 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386" name="文本框 1"/>
          <p:cNvSpPr txBox="1"/>
          <p:nvPr/>
        </p:nvSpPr>
        <p:spPr>
          <a:xfrm>
            <a:off x="6261100" y="0"/>
            <a:ext cx="2803525" cy="57150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加减交替除法 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串行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715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2.4.2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并行除法器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idx="1"/>
          </p:nvPr>
        </p:nvSpPr>
        <p:spPr>
          <a:xfrm>
            <a:off x="323850" y="980440"/>
            <a:ext cx="8229600" cy="4745038"/>
          </a:xfrm>
        </p:spPr>
        <p:txBody>
          <a:bodyPr vert="horz" wrap="square" lIns="91440" tIns="45720" rIns="91440" bIns="45720" anchor="t" anchorCtr="0"/>
          <a:p>
            <a:pPr>
              <a:buSzPct val="70000"/>
              <a:buFont typeface="Wingdings" panose="05000000000000000000" pitchFamily="2" charset="2"/>
              <a:buNone/>
            </a:pP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、可控加法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/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减法</a:t>
            </a:r>
            <a:r>
              <a:rPr lang="zh-CN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(CAS)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单元</a:t>
            </a:r>
            <a:b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原理：采用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不恢复余数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(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加减交替</a:t>
            </a:r>
            <a:r>
              <a:rPr lang="zh-CN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)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法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buSzPct val="70000"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P=0，作加 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buSzPct val="70000"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P=1，作减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buSzPct val="70000"/>
            </a:pPr>
            <a:endParaRPr lang="zh-CN" altLang="zh-CN" sz="2400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14340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6360" t="1254" r="4997" b="3334"/>
          <a:stretch>
            <a:fillRect/>
          </a:stretch>
        </p:blipFill>
        <p:spPr>
          <a:xfrm>
            <a:off x="3248025" y="1725613"/>
            <a:ext cx="5565775" cy="49799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对象 2"/>
          <p:cNvGraphicFramePr/>
          <p:nvPr>
            <p:custDataLst>
              <p:tags r:id="rId3"/>
            </p:custDataLst>
          </p:nvPr>
        </p:nvGraphicFramePr>
        <p:xfrm>
          <a:off x="179705" y="3123565"/>
          <a:ext cx="2967990" cy="3582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1701800" imgH="2717800" progId="Paint.Picture">
                  <p:embed/>
                </p:oleObj>
              </mc:Choice>
              <mc:Fallback>
                <p:oleObj name="" r:id="rId4" imgW="1701800" imgH="27178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705" y="3123565"/>
                        <a:ext cx="2967990" cy="3582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038465" y="-27305"/>
            <a:ext cx="1105535" cy="169164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lang="en-US" altLang="zh-CN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⊕0 </a:t>
            </a:r>
            <a:r>
              <a:rPr lang="en-US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=0</a:t>
            </a:r>
            <a:endParaRPr lang="en-US" sz="20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en-US" altLang="zh-CN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⊕0 </a:t>
            </a:r>
            <a:r>
              <a:rPr lang="en-US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=1</a:t>
            </a:r>
            <a:endParaRPr lang="en-US" sz="20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0</a:t>
            </a:r>
            <a:r>
              <a:rPr lang="en-US" altLang="zh-CN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⊕1 </a:t>
            </a:r>
            <a:r>
              <a:rPr lang="en-US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=1</a:t>
            </a:r>
            <a:endParaRPr lang="en-US" sz="20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1</a:t>
            </a:r>
            <a:r>
              <a:rPr lang="en-US" altLang="zh-CN" sz="2000" b="1" kern="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⊕1 </a:t>
            </a:r>
            <a:r>
              <a:rPr lang="en-US" sz="20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=0</a:t>
            </a:r>
            <a:endParaRPr lang="en-US" sz="20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/>
            </a:fld>
            <a:endParaRPr lang="zh-CN" altLang="en-US" sz="1000" dirty="0"/>
          </a:p>
        </p:txBody>
      </p:sp>
      <p:sp>
        <p:nvSpPr>
          <p:cNvPr id="1536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pic>
        <p:nvPicPr>
          <p:cNvPr id="15363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993775"/>
            <a:ext cx="8259763" cy="548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4" name="Rectangle 2"/>
          <p:cNvSpPr>
            <a:spLocks noGrp="1"/>
          </p:cNvSpPr>
          <p:nvPr/>
        </p:nvSpPr>
        <p:spPr>
          <a:xfrm>
            <a:off x="457200" y="122238"/>
            <a:ext cx="7543800" cy="87153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p>
            <a:r>
              <a:rPr lang="en-US" altLang="zh-CN" sz="40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2.4.2 </a:t>
            </a:r>
            <a:r>
              <a:rPr lang="zh-CN" altLang="en-US" sz="40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不恢复余数阵列除法器</a:t>
            </a:r>
            <a:endParaRPr lang="zh-CN" altLang="en-US" sz="4000" b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365" name="Text Box 4"/>
          <p:cNvSpPr txBox="1"/>
          <p:nvPr/>
        </p:nvSpPr>
        <p:spPr>
          <a:xfrm>
            <a:off x="5519738" y="993775"/>
            <a:ext cx="3513137" cy="2306638"/>
          </a:xfrm>
          <a:prstGeom prst="rect">
            <a:avLst/>
          </a:prstGeom>
          <a:noFill/>
          <a:ln w="12700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被除数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x=0.x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5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en-US" altLang="zh-CN" sz="2400" b="1" baseline="-25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           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双倍长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)</a:t>
            </a:r>
            <a:br>
              <a:rPr lang="en-US" altLang="zh-CN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</a:b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  <a:r>
              <a:rPr lang="zh-CN" altLang="en-US" sz="24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除数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　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y=0.y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y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y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b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</a:b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商  　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q=0.q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q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q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b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</a:b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余数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r=0.00r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6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5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r</a:t>
            </a:r>
            <a:r>
              <a:rPr lang="en-US" altLang="zh-CN" sz="2400" b="1" baseline="-25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b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</a:b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    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除数右移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zh-CN" altLang="en-US" sz="2400" b="1" baseline="-25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+mj-cs"/>
              </a:rPr>
              <a:t>作业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387985" y="836930"/>
            <a:ext cx="8528050" cy="4411663"/>
          </a:xfrm>
        </p:spPr>
        <p:txBody>
          <a:bodyPr anchor="t" anchorCtr="0"/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总结本小节内容</a:t>
            </a:r>
            <a:endParaRPr lang="en-US" altLang="zh-CN" sz="28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8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习题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2.4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定点除法运算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复习题</a:t>
            </a:r>
            <a:endParaRPr lang="zh-CN" altLang="en-US" sz="28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</a:t>
            </a:r>
            <a:r>
              <a:rPr lang="en-US" altLang="zh-CN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word</a:t>
            </a:r>
            <a:r>
              <a:rPr lang="zh-CN" altLang="en-US" sz="28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文档）</a:t>
            </a:r>
            <a:endParaRPr lang="en-US" altLang="zh-CN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（布置作业后的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48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小时内交作业）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  （答案写在本子上，拍照后由学委汇总</a:t>
            </a:r>
            <a:r>
              <a:rPr 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发老师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+mn-cs"/>
              </a:rPr>
              <a:t>qq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9220" name="Rectangle 3"/>
          <p:cNvSpPr>
            <a:spLocks noGrp="1"/>
          </p:cNvSpPr>
          <p:nvPr/>
        </p:nvSpPr>
        <p:spPr>
          <a:xfrm>
            <a:off x="755650" y="1557020"/>
            <a:ext cx="8160385" cy="16681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补码除法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计算题：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加减交替法进行除法）</a:t>
            </a:r>
            <a:endParaRPr lang="zh-CN" altLang="en-US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0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2.5 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定点运算器的组成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9220" name="Rectangle 3"/>
          <p:cNvSpPr>
            <a:spLocks noGrp="1"/>
          </p:cNvSpPr>
          <p:nvPr>
            <p:ph idx="1"/>
          </p:nvPr>
        </p:nvSpPr>
        <p:spPr>
          <a:xfrm>
            <a:off x="457200" y="1563688"/>
            <a:ext cx="8229600" cy="4411662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2.5.1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逻辑运算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2.5.2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多功能算术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/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逻辑运算单元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ALU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2.5.3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内部总线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lnSpc>
                <a:spcPct val="13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2.5.4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定点运算器的基本结构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2.5.1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逻辑运算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024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逻辑非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运算（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非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求反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逻辑加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运算（逻辑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或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逻辑乘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运算（逻辑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与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4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逻辑异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运算（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异或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223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数据格式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4341" name="Rectangle 3"/>
          <p:cNvSpPr>
            <a:spLocks noGrp="1"/>
          </p:cNvSpPr>
          <p:nvPr>
            <p:ph idx="1"/>
          </p:nvPr>
        </p:nvSpPr>
        <p:spPr>
          <a:xfrm>
            <a:off x="457200" y="1304925"/>
            <a:ext cx="8218488" cy="4826000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4</a:t>
            </a:r>
            <a:r>
              <a:rPr kumimoji="0" lang="zh-CN" altLang="en-US" sz="36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、定点表示法的特点</a:t>
            </a:r>
            <a:endParaRPr kumimoji="0" lang="zh-CN" altLang="en-US" sz="36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定点数表示数的范围受字长限制，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表示数的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范围有限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;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定点表示的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精度有限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机器中，常用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定点纯整数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表示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;</a:t>
            </a:r>
            <a:endParaRPr kumimoji="0" lang="en-US" altLang="zh-CN" sz="2800" b="1" i="0" u="none" strike="noStrike" kern="0" cap="none" spc="0" normalizeH="0" baseline="0" noProof="1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charset="-122"/>
              <a:ea typeface="方正舒体" panose="02010601030101010101" pitchFamily="2" charset="-122"/>
              <a:cs typeface="+mn-ea"/>
            </a:endParaRPr>
          </a:p>
        </p:txBody>
      </p:sp>
      <p:pic>
        <p:nvPicPr>
          <p:cNvPr id="21509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4572000"/>
            <a:ext cx="6324600" cy="154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、逻辑非运算（逐位求反）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1268" name="Rectangle 3"/>
          <p:cNvSpPr>
            <a:spLocks noGrp="1"/>
          </p:cNvSpPr>
          <p:nvPr>
            <p:ph idx="1"/>
          </p:nvPr>
        </p:nvSpPr>
        <p:spPr>
          <a:xfrm>
            <a:off x="703263" y="1738313"/>
            <a:ext cx="8229600" cy="4411662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</a:t>
            </a:r>
            <a:r>
              <a:rPr lang="zh-CN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24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x</a:t>
            </a:r>
            <a:r>
              <a:rPr lang="zh-CN" altLang="zh-CN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=01001001 , x</a:t>
            </a:r>
            <a:r>
              <a:rPr lang="zh-CN" altLang="zh-CN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=11110000 , </a:t>
            </a:r>
            <a:endParaRPr lang="zh-CN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求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zh-CN" altLang="zh-CN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, x</a:t>
            </a:r>
            <a:r>
              <a:rPr lang="zh-CN" altLang="zh-CN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b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zh-CN" altLang="zh-CN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= 10110100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zh-CN" altLang="zh-CN" baseline="-25000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= 00001111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030538" y="2555875"/>
            <a:ext cx="388938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70" name="直接连接符 3"/>
          <p:cNvCxnSpPr/>
          <p:nvPr/>
        </p:nvCxnSpPr>
        <p:spPr>
          <a:xfrm>
            <a:off x="4076700" y="2544763"/>
            <a:ext cx="503238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1" name="直接连接符 4"/>
          <p:cNvCxnSpPr/>
          <p:nvPr/>
        </p:nvCxnSpPr>
        <p:spPr>
          <a:xfrm>
            <a:off x="1993900" y="3611563"/>
            <a:ext cx="404813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2" name="直接连接符 5"/>
          <p:cNvCxnSpPr/>
          <p:nvPr/>
        </p:nvCxnSpPr>
        <p:spPr>
          <a:xfrm>
            <a:off x="2024063" y="4222750"/>
            <a:ext cx="4143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、逻辑加运算（或）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2292" name="Rectangle 3"/>
          <p:cNvSpPr>
            <a:spLocks noGrp="1"/>
          </p:cNvSpPr>
          <p:nvPr>
            <p:ph idx="1"/>
          </p:nvPr>
        </p:nvSpPr>
        <p:spPr>
          <a:xfrm>
            <a:off x="377825" y="1751013"/>
            <a:ext cx="8229600" cy="4411662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</a:t>
            </a:r>
            <a:r>
              <a:rPr lang="zh-CN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25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x=10100001 , y=100111011 ,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求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x+y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b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1 0 1 0 0 0 0 1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＋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1 0 0 1 1 0 1 1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y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1 0 1 1 1 0 1 1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z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即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x+y = 10111011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3315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、逻辑乘运算 （与）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331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</a:t>
            </a:r>
            <a:r>
              <a:rPr lang="zh-CN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26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x=10111001 , y=11110011 , </a:t>
            </a:r>
            <a:endParaRPr lang="zh-CN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求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zh-CN" altLang="zh-CN" dirty="0">
                <a:sym typeface="+mn-ea"/>
              </a:rPr>
              <a:t>·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y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b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 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1 0 1 1 1 0 0 1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·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1 1 1 1 0 0 1 1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y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1 0 1 1 0 0 0 1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z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即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x·y = 10110001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128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4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、逻辑异运算（异或）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434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例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2.</a:t>
            </a:r>
            <a:r>
              <a:rPr lang="zh-CN" altLang="zh-CN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27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x=10101011 , y=11001100 , </a:t>
            </a:r>
            <a:endParaRPr lang="zh-CN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      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求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  <a:sym typeface="宋体" panose="02010600030101010101" pitchFamily="2" charset="-122"/>
              </a:rPr>
              <a:t>⊕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y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解：</a:t>
            </a:r>
            <a:b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1 0 1 0 1 0 1 1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⊕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1 1 0 0 1 1 0 0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y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————————————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0 1 1 0 0 1 1 1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　　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z</a:t>
            </a: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b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</a:b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即 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x⊕y = 01100111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22325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2.5.2 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多功能算术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/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逻辑运算单元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ALU</a:t>
            </a:r>
            <a:endParaRPr lang="zh-CN" altLang="en-US" sz="35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536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、基本思想 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、逻辑表达式 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、算术逻辑运算的实现 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4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、两级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先行进位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的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ALU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eaLnBrk="1" hangingPunct="1">
              <a:buSzPct val="70000"/>
              <a:buFont typeface="Wingdings" panose="05000000000000000000" pitchFamily="2" charset="2"/>
              <a:buNone/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826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1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、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ALU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基本思想</a:t>
            </a:r>
            <a:endParaRPr lang="zh-CN" altLang="en-US" sz="35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031" name="Rectangle 3"/>
          <p:cNvSpPr>
            <a:spLocks noGrp="1"/>
          </p:cNvSpPr>
          <p:nvPr>
            <p:ph idx="1"/>
          </p:nvPr>
        </p:nvSpPr>
        <p:spPr>
          <a:xfrm>
            <a:off x="180975" y="1038225"/>
            <a:ext cx="8258175" cy="1457325"/>
          </a:xfrm>
        </p:spPr>
        <p:txBody>
          <a:bodyPr vert="horz" wrap="square" lIns="91440" tIns="45720" rIns="91440" bIns="45720" anchor="t"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实现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16种算术运算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（先行进位）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16种逻辑运算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16389" name="Picture 3" descr="D:\jinerwork\组成\白中英版改编\Chap02\Images\2.5.gif"/>
          <p:cNvPicPr>
            <a:picLocks noChangeAspect="1"/>
          </p:cNvPicPr>
          <p:nvPr/>
        </p:nvPicPr>
        <p:blipFill>
          <a:blip r:embed="rId1" r:link="rId2"/>
          <a:srcRect b="6841"/>
          <a:stretch>
            <a:fillRect/>
          </a:stretch>
        </p:blipFill>
        <p:spPr>
          <a:xfrm>
            <a:off x="-50800" y="2087563"/>
            <a:ext cx="4719638" cy="461803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6390" name="Object 4"/>
          <p:cNvGraphicFramePr>
            <a:graphicFrameLocks noGrp="1"/>
          </p:cNvGraphicFramePr>
          <p:nvPr>
            <p:ph sz="half" idx="4294967295"/>
          </p:nvPr>
        </p:nvGraphicFramePr>
        <p:xfrm>
          <a:off x="4405313" y="3703638"/>
          <a:ext cx="443865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816100" imgH="457200" progId="Equation.3">
                  <p:embed/>
                </p:oleObj>
              </mc:Choice>
              <mc:Fallback>
                <p:oleObj name="" r:id="rId3" imgW="1816100" imgH="4572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05313" y="3703638"/>
                        <a:ext cx="4438650" cy="1293812"/>
                      </a:xfrm>
                      <a:prstGeom prst="rect">
                        <a:avLst/>
                      </a:prstGeom>
                      <a:solidFill>
                        <a:srgbClr val="FFFF85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矩形 7"/>
          <p:cNvSpPr/>
          <p:nvPr/>
        </p:nvSpPr>
        <p:spPr>
          <a:xfrm>
            <a:off x="4405313" y="4997450"/>
            <a:ext cx="4438650" cy="522288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位一片，</a:t>
            </a:r>
            <a:r>
              <a:rPr lang="zh-CN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i=0,1,2,3</a:t>
            </a:r>
            <a:endParaRPr lang="zh-CN" altLang="zh-CN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pic>
        <p:nvPicPr>
          <p:cNvPr id="17411" name="Picture 3" descr="2a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665" t="1460" r="1225"/>
          <a:stretch>
            <a:fillRect/>
          </a:stretch>
        </p:blipFill>
        <p:spPr>
          <a:xfrm>
            <a:off x="285750" y="227013"/>
            <a:ext cx="8570913" cy="561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矩形 6"/>
          <p:cNvSpPr/>
          <p:nvPr/>
        </p:nvSpPr>
        <p:spPr>
          <a:xfrm>
            <a:off x="1409700" y="5840413"/>
            <a:ext cx="71739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2.11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正逻辑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操作数表示的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74181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ALU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逻辑电路图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3" name="矩形 7"/>
          <p:cNvSpPr/>
          <p:nvPr/>
        </p:nvSpPr>
        <p:spPr>
          <a:xfrm>
            <a:off x="7940675" y="3429000"/>
            <a:ext cx="1245870" cy="1322070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M=0 </a:t>
            </a:r>
            <a:endParaRPr lang="en-US" altLang="zh-CN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算术运算</a:t>
            </a:r>
            <a:endParaRPr lang="zh-CN" altLang="en-US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M=1 </a:t>
            </a:r>
            <a:endParaRPr lang="en-US" altLang="zh-CN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逻辑运算</a:t>
            </a:r>
            <a:endParaRPr lang="zh-CN" altLang="en-US" sz="2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414" name="圆角矩形 4"/>
          <p:cNvSpPr/>
          <p:nvPr/>
        </p:nvSpPr>
        <p:spPr>
          <a:xfrm>
            <a:off x="1747838" y="5391150"/>
            <a:ext cx="6210300" cy="385763"/>
          </a:xfrm>
          <a:prstGeom prst="roundRect">
            <a:avLst>
              <a:gd name="adj" fmla="val 16667"/>
            </a:avLst>
          </a:prstGeom>
          <a:solidFill>
            <a:srgbClr val="FFFFC2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5" name="圆角矩形 5"/>
          <p:cNvSpPr/>
          <p:nvPr/>
        </p:nvSpPr>
        <p:spPr>
          <a:xfrm>
            <a:off x="2989263" y="227013"/>
            <a:ext cx="4856162" cy="385762"/>
          </a:xfrm>
          <a:prstGeom prst="roundRect">
            <a:avLst>
              <a:gd name="adj" fmla="val 16667"/>
            </a:avLst>
          </a:prstGeom>
          <a:solidFill>
            <a:srgbClr val="C4FFFD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6" name="圆角矩形 6"/>
          <p:cNvSpPr/>
          <p:nvPr/>
        </p:nvSpPr>
        <p:spPr>
          <a:xfrm>
            <a:off x="219075" y="4395788"/>
            <a:ext cx="1190625" cy="544512"/>
          </a:xfrm>
          <a:prstGeom prst="roundRect">
            <a:avLst>
              <a:gd name="adj" fmla="val 16667"/>
            </a:avLst>
          </a:prstGeom>
          <a:solidFill>
            <a:srgbClr val="FFFFC2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7" name="圆角矩形 7"/>
          <p:cNvSpPr/>
          <p:nvPr/>
        </p:nvSpPr>
        <p:spPr>
          <a:xfrm>
            <a:off x="8389938" y="2601913"/>
            <a:ext cx="414337" cy="544512"/>
          </a:xfrm>
          <a:prstGeom prst="roundRect">
            <a:avLst>
              <a:gd name="adj" fmla="val 16667"/>
            </a:avLst>
          </a:prstGeom>
          <a:solidFill>
            <a:srgbClr val="FFFFC2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8" name="圆角矩形 8"/>
          <p:cNvSpPr/>
          <p:nvPr/>
        </p:nvSpPr>
        <p:spPr>
          <a:xfrm>
            <a:off x="8389938" y="1922463"/>
            <a:ext cx="414337" cy="544512"/>
          </a:xfrm>
          <a:prstGeom prst="roundRect">
            <a:avLst>
              <a:gd name="adj" fmla="val 16667"/>
            </a:avLst>
          </a:prstGeom>
          <a:solidFill>
            <a:srgbClr val="FFFFC2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9" name="圆角矩形 9"/>
          <p:cNvSpPr/>
          <p:nvPr/>
        </p:nvSpPr>
        <p:spPr>
          <a:xfrm>
            <a:off x="577850" y="920750"/>
            <a:ext cx="627063" cy="387350"/>
          </a:xfrm>
          <a:prstGeom prst="roundRect">
            <a:avLst>
              <a:gd name="adj" fmla="val 16667"/>
            </a:avLst>
          </a:prstGeom>
          <a:solidFill>
            <a:srgbClr val="C4FFFD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20" name="矩形 7"/>
          <p:cNvSpPr/>
          <p:nvPr/>
        </p:nvSpPr>
        <p:spPr>
          <a:xfrm>
            <a:off x="144463" y="6335713"/>
            <a:ext cx="8659812" cy="522287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问题：如何实现先行进位的？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3" name="组合 13"/>
          <p:cNvGrpSpPr/>
          <p:nvPr/>
        </p:nvGrpSpPr>
        <p:grpSpPr>
          <a:xfrm>
            <a:off x="0" y="104775"/>
            <a:ext cx="3884613" cy="5045075"/>
            <a:chOff x="7800" y="0"/>
            <a:chExt cx="6354" cy="9356"/>
          </a:xfrm>
        </p:grpSpPr>
        <p:graphicFrame>
          <p:nvGraphicFramePr>
            <p:cNvPr id="18434" name="对象 8"/>
            <p:cNvGraphicFramePr/>
            <p:nvPr>
              <p:custDataLst>
                <p:tags r:id="rId1"/>
              </p:custDataLst>
            </p:nvPr>
          </p:nvGraphicFramePr>
          <p:xfrm>
            <a:off x="7800" y="0"/>
            <a:ext cx="6355" cy="9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2" imgW="4032250" imgH="5937250" progId="Paint.Picture">
                    <p:embed/>
                  </p:oleObj>
                </mc:Choice>
                <mc:Fallback>
                  <p:oleObj name="" r:id="rId2" imgW="4032250" imgH="5937250" progId="Paint.Picture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800" y="0"/>
                          <a:ext cx="6355" cy="93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5" name="圆角矩形 10"/>
            <p:cNvSpPr/>
            <p:nvPr/>
          </p:nvSpPr>
          <p:spPr>
            <a:xfrm>
              <a:off x="8223" y="1797"/>
              <a:ext cx="957" cy="4463"/>
            </a:xfrm>
            <a:prstGeom prst="roundRect">
              <a:avLst>
                <a:gd name="adj" fmla="val 50000"/>
              </a:avLst>
            </a:prstGeom>
            <a:solidFill>
              <a:srgbClr val="FFFFC2">
                <a:alpha val="39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t" anchorCtr="0"/>
            <a:p>
              <a:pPr>
                <a:buSzTx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36" name="圆角矩形 11"/>
            <p:cNvSpPr/>
            <p:nvPr/>
          </p:nvSpPr>
          <p:spPr>
            <a:xfrm>
              <a:off x="7800" y="8511"/>
              <a:ext cx="1284" cy="608"/>
            </a:xfrm>
            <a:prstGeom prst="roundRect">
              <a:avLst>
                <a:gd name="adj" fmla="val 16667"/>
              </a:avLst>
            </a:prstGeom>
            <a:solidFill>
              <a:srgbClr val="C4FFFD">
                <a:alpha val="39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t" anchorCtr="0"/>
            <a:p>
              <a:pPr>
                <a:buSzTx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437" name="圆角矩形 12"/>
            <p:cNvSpPr/>
            <p:nvPr/>
          </p:nvSpPr>
          <p:spPr>
            <a:xfrm>
              <a:off x="12814" y="419"/>
              <a:ext cx="1284" cy="608"/>
            </a:xfrm>
            <a:prstGeom prst="roundRect">
              <a:avLst>
                <a:gd name="adj" fmla="val 16667"/>
              </a:avLst>
            </a:prstGeom>
            <a:solidFill>
              <a:srgbClr val="C4FFFD">
                <a:alpha val="39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t" anchorCtr="0"/>
            <a:p>
              <a:pPr>
                <a:buSzTx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8438" name="对象 22"/>
          <p:cNvGraphicFramePr/>
          <p:nvPr/>
        </p:nvGraphicFramePr>
        <p:xfrm>
          <a:off x="4164013" y="941388"/>
          <a:ext cx="4630737" cy="589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3613150" imgH="4578350" progId="Paint.Picture">
                  <p:embed/>
                </p:oleObj>
              </mc:Choice>
              <mc:Fallback>
                <p:oleObj name="" r:id="rId4" imgW="3613150" imgH="457835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64013" y="941388"/>
                        <a:ext cx="4630737" cy="5894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矩形 7"/>
          <p:cNvSpPr/>
          <p:nvPr/>
        </p:nvSpPr>
        <p:spPr>
          <a:xfrm>
            <a:off x="7923213" y="104775"/>
            <a:ext cx="955675" cy="52070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增加</a:t>
            </a:r>
            <a:endParaRPr lang="zh-CN" altLang="en-US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416" name="圆角矩形 6"/>
          <p:cNvSpPr/>
          <p:nvPr/>
        </p:nvSpPr>
        <p:spPr>
          <a:xfrm>
            <a:off x="3065145" y="3480435"/>
            <a:ext cx="967105" cy="341630"/>
          </a:xfrm>
          <a:prstGeom prst="roundRect">
            <a:avLst>
              <a:gd name="adj" fmla="val 16667"/>
            </a:avLst>
          </a:prstGeom>
          <a:solidFill>
            <a:srgbClr val="FFFFC2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9457" name="对象 3"/>
          <p:cNvGraphicFramePr/>
          <p:nvPr/>
        </p:nvGraphicFramePr>
        <p:xfrm>
          <a:off x="0" y="223838"/>
          <a:ext cx="8923338" cy="663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664450" imgH="5873750" progId="Paint.Picture">
                  <p:embed/>
                </p:oleObj>
              </mc:Choice>
              <mc:Fallback>
                <p:oleObj name="" r:id="rId1" imgW="7664450" imgH="58737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223838"/>
                        <a:ext cx="8923338" cy="6634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8" name="矩形 7"/>
          <p:cNvSpPr/>
          <p:nvPr/>
        </p:nvSpPr>
        <p:spPr>
          <a:xfrm>
            <a:off x="7823200" y="0"/>
            <a:ext cx="955675" cy="522288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增加</a:t>
            </a:r>
            <a:endParaRPr lang="zh-CN" altLang="en-US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416" name="圆角矩形 6"/>
          <p:cNvSpPr/>
          <p:nvPr/>
        </p:nvSpPr>
        <p:spPr>
          <a:xfrm>
            <a:off x="3707765" y="4509135"/>
            <a:ext cx="2064385" cy="340995"/>
          </a:xfrm>
          <a:prstGeom prst="roundRect">
            <a:avLst>
              <a:gd name="adj" fmla="val 16667"/>
            </a:avLst>
          </a:prstGeom>
          <a:solidFill>
            <a:srgbClr val="FFFFC2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日期占位符 3"/>
          <p:cNvSpPr>
            <a:spLocks noGrp="1"/>
          </p:cNvSpPr>
          <p:nvPr>
            <p:ph type="dt" sz="half"/>
          </p:nvPr>
        </p:nvSpPr>
        <p:spPr>
          <a:xfrm>
            <a:off x="0" y="64008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/>
          </p:nvPr>
        </p:nvSpPr>
        <p:spPr>
          <a:xfrm>
            <a:off x="7010400" y="64008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grpSp>
        <p:nvGrpSpPr>
          <p:cNvPr id="21507" name="组合 13"/>
          <p:cNvGrpSpPr/>
          <p:nvPr/>
        </p:nvGrpSpPr>
        <p:grpSpPr>
          <a:xfrm>
            <a:off x="4648200" y="976313"/>
            <a:ext cx="3397250" cy="4910137"/>
            <a:chOff x="7800" y="0"/>
            <a:chExt cx="6354" cy="9356"/>
          </a:xfrm>
        </p:grpSpPr>
        <p:graphicFrame>
          <p:nvGraphicFramePr>
            <p:cNvPr id="21508" name="对象 1"/>
            <p:cNvGraphicFramePr/>
            <p:nvPr>
              <p:custDataLst>
                <p:tags r:id="rId1"/>
              </p:custDataLst>
            </p:nvPr>
          </p:nvGraphicFramePr>
          <p:xfrm>
            <a:off x="7800" y="0"/>
            <a:ext cx="6355" cy="9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2" imgW="4032250" imgH="5937250" progId="Paint.Picture">
                    <p:embed/>
                  </p:oleObj>
                </mc:Choice>
                <mc:Fallback>
                  <p:oleObj name="" r:id="rId2" imgW="4032250" imgH="5937250" progId="Paint.Picture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800" y="0"/>
                          <a:ext cx="6355" cy="93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09" name="圆角矩形 4"/>
            <p:cNvSpPr/>
            <p:nvPr/>
          </p:nvSpPr>
          <p:spPr>
            <a:xfrm>
              <a:off x="8223" y="1797"/>
              <a:ext cx="957" cy="4463"/>
            </a:xfrm>
            <a:prstGeom prst="roundRect">
              <a:avLst>
                <a:gd name="adj" fmla="val 50000"/>
              </a:avLst>
            </a:prstGeom>
            <a:solidFill>
              <a:srgbClr val="FFFFC2">
                <a:alpha val="39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t" anchorCtr="0"/>
            <a:p>
              <a:pPr>
                <a:buSzTx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10" name="圆角矩形 9"/>
            <p:cNvSpPr/>
            <p:nvPr/>
          </p:nvSpPr>
          <p:spPr>
            <a:xfrm>
              <a:off x="7800" y="8511"/>
              <a:ext cx="1284" cy="608"/>
            </a:xfrm>
            <a:prstGeom prst="roundRect">
              <a:avLst>
                <a:gd name="adj" fmla="val 16667"/>
              </a:avLst>
            </a:prstGeom>
            <a:solidFill>
              <a:srgbClr val="C4FFFD">
                <a:alpha val="39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t" anchorCtr="0"/>
            <a:p>
              <a:pPr>
                <a:buSzTx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11" name="圆角矩形 3"/>
            <p:cNvSpPr/>
            <p:nvPr/>
          </p:nvSpPr>
          <p:spPr>
            <a:xfrm>
              <a:off x="12814" y="419"/>
              <a:ext cx="1284" cy="608"/>
            </a:xfrm>
            <a:prstGeom prst="roundRect">
              <a:avLst>
                <a:gd name="adj" fmla="val 16667"/>
              </a:avLst>
            </a:prstGeom>
            <a:solidFill>
              <a:srgbClr val="C4FFFD">
                <a:alpha val="39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t" anchorCtr="0"/>
            <a:p>
              <a:pPr>
                <a:buSzTx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1338" y="1208088"/>
            <a:ext cx="3338512" cy="4800600"/>
            <a:chOff x="367" y="0"/>
            <a:chExt cx="6354" cy="9356"/>
          </a:xfrm>
        </p:grpSpPr>
        <p:graphicFrame>
          <p:nvGraphicFramePr>
            <p:cNvPr id="21513" name="对象 5"/>
            <p:cNvGraphicFramePr/>
            <p:nvPr>
              <p:custDataLst>
                <p:tags r:id="rId4"/>
              </p:custDataLst>
            </p:nvPr>
          </p:nvGraphicFramePr>
          <p:xfrm>
            <a:off x="367" y="0"/>
            <a:ext cx="6355" cy="9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5" imgW="4032250" imgH="5937250" progId="Paint.Picture">
                    <p:embed/>
                  </p:oleObj>
                </mc:Choice>
                <mc:Fallback>
                  <p:oleObj name="" r:id="rId5" imgW="4032250" imgH="5937250" progId="Paint.Picture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67" y="0"/>
                          <a:ext cx="6355" cy="935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4" name="圆角矩形 7"/>
            <p:cNvSpPr/>
            <p:nvPr/>
          </p:nvSpPr>
          <p:spPr>
            <a:xfrm>
              <a:off x="790" y="1797"/>
              <a:ext cx="957" cy="4463"/>
            </a:xfrm>
            <a:prstGeom prst="roundRect">
              <a:avLst>
                <a:gd name="adj" fmla="val 50000"/>
              </a:avLst>
            </a:prstGeom>
            <a:solidFill>
              <a:srgbClr val="FFFFC2">
                <a:alpha val="39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t" anchorCtr="0"/>
            <a:p>
              <a:pPr>
                <a:buSzTx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15" name="圆角矩形 8"/>
            <p:cNvSpPr/>
            <p:nvPr/>
          </p:nvSpPr>
          <p:spPr>
            <a:xfrm>
              <a:off x="367" y="8511"/>
              <a:ext cx="1284" cy="608"/>
            </a:xfrm>
            <a:prstGeom prst="roundRect">
              <a:avLst>
                <a:gd name="adj" fmla="val 16667"/>
              </a:avLst>
            </a:prstGeom>
            <a:solidFill>
              <a:srgbClr val="C4FFFD">
                <a:alpha val="39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t" anchorCtr="0"/>
            <a:p>
              <a:pPr>
                <a:buSzTx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516" name="圆角矩形 10"/>
            <p:cNvSpPr/>
            <p:nvPr/>
          </p:nvSpPr>
          <p:spPr>
            <a:xfrm>
              <a:off x="5381" y="419"/>
              <a:ext cx="1284" cy="608"/>
            </a:xfrm>
            <a:prstGeom prst="roundRect">
              <a:avLst>
                <a:gd name="adj" fmla="val 16667"/>
              </a:avLst>
            </a:prstGeom>
            <a:solidFill>
              <a:srgbClr val="C4FFFD">
                <a:alpha val="39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91440" tIns="45720" rIns="91440" bIns="45720" anchor="t" anchorCtr="0"/>
            <a:p>
              <a:pPr>
                <a:buSzTx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 flipV="1">
            <a:off x="3879850" y="3767138"/>
            <a:ext cx="1076325" cy="800100"/>
          </a:xfrm>
          <a:prstGeom prst="line">
            <a:avLst/>
          </a:prstGeom>
          <a:ln w="635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18" name="矩形 7"/>
          <p:cNvSpPr/>
          <p:nvPr/>
        </p:nvSpPr>
        <p:spPr>
          <a:xfrm>
            <a:off x="242888" y="6164263"/>
            <a:ext cx="8659812" cy="522287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问题：如何用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片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位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74181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，构成一个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位运算器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519" name="矩形 7"/>
          <p:cNvSpPr/>
          <p:nvPr/>
        </p:nvSpPr>
        <p:spPr>
          <a:xfrm>
            <a:off x="7599363" y="133350"/>
            <a:ext cx="955675" cy="522288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增加</a:t>
            </a:r>
            <a:endParaRPr lang="zh-CN" altLang="en-US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416" name="圆角矩形 6"/>
          <p:cNvSpPr/>
          <p:nvPr/>
        </p:nvSpPr>
        <p:spPr>
          <a:xfrm>
            <a:off x="3131820" y="4364990"/>
            <a:ext cx="751205" cy="340995"/>
          </a:xfrm>
          <a:prstGeom prst="roundRect">
            <a:avLst>
              <a:gd name="adj" fmla="val 16667"/>
            </a:avLst>
          </a:prstGeom>
          <a:solidFill>
            <a:srgbClr val="FFFFC2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圆角矩形 6"/>
          <p:cNvSpPr/>
          <p:nvPr/>
        </p:nvSpPr>
        <p:spPr>
          <a:xfrm>
            <a:off x="7308215" y="4261485"/>
            <a:ext cx="751205" cy="340995"/>
          </a:xfrm>
          <a:prstGeom prst="roundRect">
            <a:avLst>
              <a:gd name="adj" fmla="val 16667"/>
            </a:avLst>
          </a:prstGeom>
          <a:solidFill>
            <a:srgbClr val="FFFFC2">
              <a:alpha val="39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9885" y="1628775"/>
            <a:ext cx="1035685" cy="1107440"/>
          </a:xfrm>
          <a:prstGeom prst="rect">
            <a:avLst/>
          </a:prstGeom>
          <a:noFill/>
        </p:spPr>
        <p:txBody>
          <a:bodyPr wrap="none" lIns="36195" tIns="0" rIns="0" bIns="0" rtlCol="0" anchor="t" anchorCtr="1">
            <a:spAutoFit/>
          </a:bodyPr>
          <a:p>
            <a:pPr marL="693420" lvl="2" indent="0" algn="ctr" eaLnBrk="1" hangingPunct="1">
              <a:buNone/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低</a:t>
            </a:r>
            <a:endParaRPr lang="zh-CN" altLang="en-US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3420" lvl="2" indent="0" algn="ctr" eaLnBrk="1" hangingPunct="1">
              <a:buNone/>
            </a:pPr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endParaRPr lang="en-US" altLang="zh-CN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3420" lvl="2" indent="0" algn="ctr" eaLnBrk="1" hangingPunct="1">
              <a:buNone/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</a:t>
            </a:r>
            <a:endParaRPr lang="zh-CN" altLang="en-US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4055" y="1423035"/>
            <a:ext cx="1035685" cy="1107440"/>
          </a:xfrm>
          <a:prstGeom prst="rect">
            <a:avLst/>
          </a:prstGeom>
          <a:noFill/>
        </p:spPr>
        <p:txBody>
          <a:bodyPr wrap="none" lIns="36195" tIns="0" rIns="0" bIns="0" rtlCol="0" anchor="t" anchorCtr="1">
            <a:spAutoFit/>
          </a:bodyPr>
          <a:p>
            <a:pPr marL="693420" lvl="2" indent="0" algn="ctr" eaLnBrk="1" hangingPunct="1">
              <a:buNone/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</a:t>
            </a:r>
            <a:endParaRPr lang="zh-CN" altLang="en-US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3420" lvl="2" indent="0" algn="ctr" eaLnBrk="1" hangingPunct="1">
              <a:buNone/>
            </a:pPr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</a:t>
            </a:r>
            <a:endParaRPr lang="en-US" altLang="zh-CN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93420" lvl="2" indent="0" algn="ctr" eaLnBrk="1" hangingPunct="1">
              <a:buNone/>
            </a:pP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位</a:t>
            </a:r>
            <a:endParaRPr lang="zh-CN" altLang="en-US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128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2.1.1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数据格式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idx="1"/>
          </p:nvPr>
        </p:nvSpPr>
        <p:spPr>
          <a:xfrm>
            <a:off x="536575" y="1990725"/>
            <a:ext cx="8229600" cy="21494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电子质量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克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 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9×10</a:t>
            </a:r>
            <a:r>
              <a:rPr kumimoji="0" lang="zh-CN" altLang="zh-CN" sz="3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-28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0.9×10</a:t>
            </a:r>
            <a:r>
              <a:rPr kumimoji="0" lang="zh-CN" altLang="zh-CN" sz="3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-27</a:t>
            </a:r>
            <a:endParaRPr kumimoji="0" lang="zh-CN" altLang="zh-CN" sz="3000" b="0" i="0" u="none" strike="noStrike" kern="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太阳质量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克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 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2×10</a:t>
            </a:r>
            <a:r>
              <a:rPr kumimoji="0" lang="zh-CN" altLang="zh-CN" sz="3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33</a:t>
            </a:r>
            <a: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0.2×10</a:t>
            </a:r>
            <a:r>
              <a:rPr kumimoji="0" lang="zh-CN" altLang="zh-CN" sz="3000" b="0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34</a:t>
            </a:r>
            <a:br>
              <a:rPr kumimoji="0" lang="zh-CN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zh-CN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6575" y="3951288"/>
            <a:ext cx="8229600" cy="200977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思考：以上两组数据能用定点数表示吗？为什么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? 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若不能该如何表示？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答：不能用定点数表示，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超出表示范围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，溢出。可用浮点数表示。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558" name="文本框 2"/>
          <p:cNvSpPr txBox="1"/>
          <p:nvPr/>
        </p:nvSpPr>
        <p:spPr>
          <a:xfrm>
            <a:off x="536575" y="1216025"/>
            <a:ext cx="3587750" cy="492125"/>
          </a:xfrm>
          <a:prstGeom prst="rect">
            <a:avLst/>
          </a:prstGeom>
          <a:noFill/>
          <a:ln w="9525">
            <a:noFill/>
          </a:ln>
        </p:spPr>
        <p:txBody>
          <a:bodyPr wrap="none" lIns="36195" tIns="0" rIns="0" bIns="0" anchor="t" anchorCtr="1">
            <a:spAutoFit/>
          </a:bodyPr>
          <a:p>
            <a:pPr marL="694055" lvl="2" indent="0" algn="l" eaLnBrk="1" hangingPunct="1">
              <a:buNone/>
            </a:pPr>
            <a:r>
              <a:rPr lang="zh-CN" altLang="en-US" sz="32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二、浮点表示法</a:t>
            </a:r>
            <a:endParaRPr lang="zh-CN" altLang="en-US" sz="320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3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charRg st="3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charRg st="3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2531" name="Rectangle 4"/>
          <p:cNvSpPr/>
          <p:nvPr/>
        </p:nvSpPr>
        <p:spPr>
          <a:xfrm>
            <a:off x="2686050" y="22336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2532" name="图片 8" descr="slide0113_image13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196658"/>
            <a:ext cx="8920163" cy="3702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82637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用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4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个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181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，构成一个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16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位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ALU</a:t>
            </a:r>
            <a:endParaRPr lang="zh-CN" altLang="en-US" sz="35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2534" name="矩形 7"/>
          <p:cNvSpPr/>
          <p:nvPr/>
        </p:nvSpPr>
        <p:spPr>
          <a:xfrm>
            <a:off x="333375" y="5476875"/>
            <a:ext cx="8659813" cy="521970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问题：组内和组间分别是哪种进位方法？有何缺点？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535" name="矩形 7"/>
          <p:cNvSpPr/>
          <p:nvPr/>
        </p:nvSpPr>
        <p:spPr>
          <a:xfrm>
            <a:off x="7556500" y="185738"/>
            <a:ext cx="955675" cy="522287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增加</a:t>
            </a:r>
            <a:endParaRPr lang="zh-CN" altLang="en-US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3557" name="Rectangle 2"/>
          <p:cNvSpPr>
            <a:spLocks noGrp="1"/>
          </p:cNvSpPr>
          <p:nvPr>
            <p:ph type="title"/>
          </p:nvPr>
        </p:nvSpPr>
        <p:spPr>
          <a:xfrm>
            <a:off x="88900" y="0"/>
            <a:ext cx="8597900" cy="782638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成组先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行进位</a:t>
            </a:r>
            <a:r>
              <a:rPr 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部件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CLA 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（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74182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）</a:t>
            </a:r>
            <a:endParaRPr lang="zh-CN" altLang="en-US" sz="35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3558" name="矩形 7"/>
          <p:cNvSpPr/>
          <p:nvPr/>
        </p:nvSpPr>
        <p:spPr>
          <a:xfrm>
            <a:off x="333375" y="5476875"/>
            <a:ext cx="8659813" cy="521970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问题：成组先行进位部件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CLA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的功能及优点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57200" y="764540"/>
          <a:ext cx="7774940" cy="4631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061200" imgH="3860800" progId="Paint.Picture">
                  <p:embed/>
                </p:oleObj>
              </mc:Choice>
              <mc:Fallback>
                <p:oleObj name="" r:id="rId1" imgW="7061200" imgH="3860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764540"/>
                        <a:ext cx="7774940" cy="4631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pic>
        <p:nvPicPr>
          <p:cNvPr id="23555" name="Picture 3" descr="2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" y="1309688"/>
            <a:ext cx="8604250" cy="2581275"/>
          </a:xfrm>
        </p:spPr>
      </p:pic>
      <p:sp>
        <p:nvSpPr>
          <p:cNvPr id="23556" name="矩形 8"/>
          <p:cNvSpPr/>
          <p:nvPr/>
        </p:nvSpPr>
        <p:spPr>
          <a:xfrm>
            <a:off x="457200" y="3773488"/>
            <a:ext cx="81692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zh-CN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2.1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用两个</a:t>
            </a:r>
            <a:r>
              <a:rPr lang="zh-CN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全先行进位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逻辑级联组成的</a:t>
            </a:r>
            <a:r>
              <a:rPr lang="zh-CN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32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位</a:t>
            </a:r>
            <a:r>
              <a:rPr lang="zh-CN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ALU 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7" name="Rectangle 2"/>
          <p:cNvSpPr>
            <a:spLocks noGrp="1"/>
          </p:cNvSpPr>
          <p:nvPr>
            <p:ph type="title"/>
          </p:nvPr>
        </p:nvSpPr>
        <p:spPr>
          <a:xfrm>
            <a:off x="88900" y="0"/>
            <a:ext cx="8597900" cy="782638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32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位 ：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2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个全先行进位的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16</a:t>
            </a:r>
            <a:r>
              <a:rPr lang="zh-CN" altLang="en-US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位 </a:t>
            </a:r>
            <a:r>
              <a:rPr lang="en-US" altLang="zh-CN" sz="3500" dirty="0">
                <a:latin typeface="黑体" panose="02010609060101010101" charset="-122"/>
                <a:ea typeface="黑体" panose="02010609060101010101" charset="-122"/>
                <a:cs typeface="+mj-cs"/>
              </a:rPr>
              <a:t>74LS182</a:t>
            </a:r>
            <a:endParaRPr lang="en-US" altLang="zh-CN" sz="35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3558" name="矩形 7"/>
          <p:cNvSpPr/>
          <p:nvPr/>
        </p:nvSpPr>
        <p:spPr>
          <a:xfrm>
            <a:off x="333375" y="5476875"/>
            <a:ext cx="8659813" cy="952500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问题：全先行进位芯片，组内和组间分别是哪种进位方法？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8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1280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2.5.3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内部总线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10650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marL="342900" marR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总线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：机器内部各部位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数据传送的通路。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692150" marR="0" lvl="1" indent="-34798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分类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所处位置 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内部总线（</a:t>
            </a:r>
            <a:r>
              <a:rPr kumimoji="0" lang="en-US" altLang="zh-CN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CPU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内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）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693420" marR="0" lvl="2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   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外部总线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（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系统总线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）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987425" marR="0" lvl="2" indent="-29400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逻辑结构：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单向传送总线</a:t>
            </a:r>
            <a:endParaRPr kumimoji="0" lang="zh-CN" altLang="en-US" sz="2800" b="1" i="0" u="none" strike="noStrike" kern="0" cap="none" spc="0" normalizeH="0" baseline="0" noProof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 marL="989330" marR="0" lvl="3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sz="2800" b="1" i="0" u="none" strike="noStrike" kern="0" cap="none" spc="0" normalizeH="0" baseline="0" noProof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          </a:t>
            </a:r>
            <a:r>
              <a:rPr kumimoji="0" lang="zh-CN" altLang="en-US" sz="2800" b="1" i="0" u="none" strike="noStrike" kern="0" cap="none" spc="0" normalizeH="0" baseline="0" noProof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双向传送总线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77311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</a:rPr>
              <a:t>2.5.3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</a:rPr>
              <a:t>内部总线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pic>
        <p:nvPicPr>
          <p:cNvPr id="25604" name="Picture 3" descr="2"/>
          <p:cNvPicPr>
            <a:picLocks noGrp="1" noChangeAspect="1"/>
          </p:cNvPicPr>
          <p:nvPr>
            <p:ph idx="1"/>
          </p:nvPr>
        </p:nvPicPr>
        <p:blipFill>
          <a:blip r:embed="rId1"/>
          <a:srcRect r="55893" b="22206"/>
          <a:stretch>
            <a:fillRect/>
          </a:stretch>
        </p:blipFill>
        <p:spPr>
          <a:xfrm>
            <a:off x="1800225" y="895350"/>
            <a:ext cx="5137150" cy="4483100"/>
          </a:xfrm>
        </p:spPr>
      </p:pic>
      <p:sp>
        <p:nvSpPr>
          <p:cNvPr id="25605" name="矩形 5"/>
          <p:cNvSpPr/>
          <p:nvPr/>
        </p:nvSpPr>
        <p:spPr>
          <a:xfrm>
            <a:off x="1871663" y="5643563"/>
            <a:ext cx="5978525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图</a:t>
            </a:r>
            <a:r>
              <a:rPr lang="zh-CN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2.1</a:t>
            </a: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由三态门组成的双向数据总线</a:t>
            </a:r>
            <a:endParaRPr lang="zh-CN" altLang="en-US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0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/>
          </p:cNvSpPr>
          <p:nvPr>
            <p:ph type="title"/>
          </p:nvPr>
        </p:nvSpPr>
        <p:spPr>
          <a:xfrm>
            <a:off x="457200" y="116523"/>
            <a:ext cx="8358188" cy="766762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sz="4000" dirty="0">
                <a:latin typeface="黑体" panose="02010609060101010101" charset="-122"/>
                <a:ea typeface="黑体" panose="02010609060101010101" charset="-122"/>
                <a:cs typeface="+mj-cs"/>
              </a:rPr>
              <a:t>ALU 3</a:t>
            </a:r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  <a:cs typeface="+mj-cs"/>
              </a:rPr>
              <a:t>种基本总线结构</a:t>
            </a:r>
            <a:endParaRPr lang="zh-CN" altLang="en-US" sz="4000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7652" name="Rectangle 3"/>
          <p:cNvSpPr>
            <a:spLocks noGrp="1"/>
          </p:cNvSpPr>
          <p:nvPr>
            <p:ph idx="1"/>
          </p:nvPr>
        </p:nvSpPr>
        <p:spPr>
          <a:xfrm>
            <a:off x="180975" y="782638"/>
            <a:ext cx="8229600" cy="4411662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单总线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结构的运算器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7653" name="Rectangle 4"/>
          <p:cNvSpPr/>
          <p:nvPr/>
        </p:nvSpPr>
        <p:spPr>
          <a:xfrm>
            <a:off x="3448050" y="25955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7654" name="Picture 5" descr="2"/>
          <p:cNvPicPr>
            <a:picLocks noChangeAspect="1"/>
          </p:cNvPicPr>
          <p:nvPr/>
        </p:nvPicPr>
        <p:blipFill>
          <a:blip r:embed="rId1"/>
          <a:srcRect b="27953"/>
          <a:stretch>
            <a:fillRect/>
          </a:stretch>
        </p:blipFill>
        <p:spPr>
          <a:xfrm>
            <a:off x="35560" y="1358900"/>
            <a:ext cx="8509000" cy="4545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5" name="文本框 1"/>
          <p:cNvSpPr txBox="1"/>
          <p:nvPr/>
        </p:nvSpPr>
        <p:spPr>
          <a:xfrm>
            <a:off x="5746750" y="-47625"/>
            <a:ext cx="3397250" cy="1108075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特点：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同一时间点，只有一个数据在单总线上</a:t>
            </a:r>
            <a:endParaRPr lang="zh-CN" altLang="en-US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656" name="矩形 7"/>
          <p:cNvSpPr/>
          <p:nvPr/>
        </p:nvSpPr>
        <p:spPr>
          <a:xfrm>
            <a:off x="242888" y="5894388"/>
            <a:ext cx="8659812" cy="953135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问题：为什么需要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AB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两个缓冲寄存器？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若</a:t>
            </a:r>
            <a:r>
              <a:rPr 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个数计算并存结果，需要几步操作，怎么做？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657" name="文本框 1"/>
          <p:cNvSpPr txBox="1"/>
          <p:nvPr/>
        </p:nvSpPr>
        <p:spPr>
          <a:xfrm>
            <a:off x="6324600" y="2506663"/>
            <a:ext cx="1006475" cy="379412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见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P146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4" name="灯片编号占位符 5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000" dirty="0">
                <a:latin typeface="Arial" panose="020B0604020202020204" pitchFamily="34" charset="0"/>
              </a:rPr>
            </a:fld>
            <a:endParaRPr lang="en-US" altLang="zh-CN" sz="1000" dirty="0">
              <a:latin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31850"/>
          </a:xfrm>
        </p:spPr>
        <p:txBody>
          <a:bodyPr wrap="square" lIns="91440" tIns="45720" rIns="91440" bIns="45720" anchor="b" anchorCtr="0"/>
          <a:p>
            <a:pPr eaLnBrk="1" hangingPunct="1"/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ALU 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j-cs"/>
                <a:sym typeface="宋体" panose="02010600030101010101" pitchFamily="2" charset="-122"/>
              </a:rPr>
              <a:t>种基本总线结构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8676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lvl="1" indent="-347345" eaLnBrk="1" hangingPunct="1">
              <a:buSzPct val="70000"/>
            </a:pPr>
            <a:endParaRPr lang="en-US" altLang="zh-CN" dirty="0"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SzPct val="70000"/>
            </a:pPr>
            <a:endParaRPr lang="en-US" altLang="zh-CN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pic>
        <p:nvPicPr>
          <p:cNvPr id="28677" name="Picture 4" descr="2"/>
          <p:cNvPicPr>
            <a:picLocks noChangeAspect="1"/>
          </p:cNvPicPr>
          <p:nvPr/>
        </p:nvPicPr>
        <p:blipFill>
          <a:blip r:embed="rId1"/>
          <a:srcRect b="21738"/>
          <a:stretch>
            <a:fillRect/>
          </a:stretch>
        </p:blipFill>
        <p:spPr>
          <a:xfrm>
            <a:off x="396875" y="1158875"/>
            <a:ext cx="7870825" cy="4579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Text Box 5"/>
          <p:cNvSpPr txBox="1"/>
          <p:nvPr/>
        </p:nvSpPr>
        <p:spPr>
          <a:xfrm>
            <a:off x="547688" y="682625"/>
            <a:ext cx="5000625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6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双总线</a:t>
            </a:r>
            <a:r>
              <a:rPr lang="zh-CN" altLang="en-US" sz="3600" b="1" dirty="0">
                <a:solidFill>
                  <a:schemeClr val="tx2"/>
                </a:solidFill>
                <a:latin typeface="黑体" panose="02010609060101010101" charset="-122"/>
                <a:ea typeface="黑体" panose="02010609060101010101" charset="-122"/>
              </a:rPr>
              <a:t>结构的运算器</a:t>
            </a:r>
            <a:endParaRPr lang="zh-CN" altLang="en-US" sz="3600" b="1" dirty="0">
              <a:solidFill>
                <a:schemeClr val="tx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679" name="文本框 1"/>
          <p:cNvSpPr txBox="1"/>
          <p:nvPr/>
        </p:nvSpPr>
        <p:spPr>
          <a:xfrm>
            <a:off x="6413500" y="0"/>
            <a:ext cx="2730500" cy="898525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特点：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两个操作数可以同时送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ALU</a:t>
            </a:r>
            <a:endParaRPr lang="en-US" altLang="zh-CN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680" name="矩形 7"/>
          <p:cNvSpPr/>
          <p:nvPr/>
        </p:nvSpPr>
        <p:spPr>
          <a:xfrm>
            <a:off x="241300" y="5087938"/>
            <a:ext cx="8659813" cy="1383665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问题：为什么不需要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AB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两个缓冲寄存器？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  为什么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ALU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运算后需要缓冲器？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若</a:t>
            </a:r>
            <a:r>
              <a:rPr 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个数计算并存结果，需要几步操作，怎么做？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日期占位符 3"/>
          <p:cNvSpPr>
            <a:spLocks noGrp="1"/>
          </p:cNvSpPr>
          <p:nvPr>
            <p:ph type="dt" sz="half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BB962C8B-B14F-4D97-AF65-F5344CB8AC3E}" type="datetime1">
              <a:rPr lang="zh-CN" altLang="en-US" sz="10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8" name="Rectangle 3"/>
          <p:cNvSpPr>
            <a:spLocks noGrp="1"/>
          </p:cNvSpPr>
          <p:nvPr>
            <p:ph idx="1"/>
          </p:nvPr>
        </p:nvSpPr>
        <p:spPr>
          <a:xfrm>
            <a:off x="457200" y="889000"/>
            <a:ext cx="8229600" cy="4411663"/>
          </a:xfrm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+mn-cs"/>
              </a:rPr>
              <a:t>3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三总线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+mn-cs"/>
              </a:rPr>
              <a:t>结构的运算器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29700" name="Rectangle 2"/>
          <p:cNvSpPr>
            <a:spLocks noGrp="1"/>
          </p:cNvSpPr>
          <p:nvPr/>
        </p:nvSpPr>
        <p:spPr>
          <a:xfrm>
            <a:off x="457200" y="122238"/>
            <a:ext cx="8358188" cy="766762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 anchorCtr="0"/>
          <a:p>
            <a:r>
              <a:rPr lang="en-US" altLang="zh-CN" sz="40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ALU 3</a:t>
            </a:r>
            <a:r>
              <a:rPr lang="zh-CN" altLang="en-US" sz="4000" b="1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种基本总线结构</a:t>
            </a:r>
            <a:endParaRPr lang="zh-CN" altLang="en-US" sz="4000" b="1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705" name="文本框 7"/>
          <p:cNvSpPr txBox="1"/>
          <p:nvPr/>
        </p:nvSpPr>
        <p:spPr>
          <a:xfrm>
            <a:off x="5748338" y="0"/>
            <a:ext cx="3395662" cy="1108075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特点：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同一时间点，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个操作数，结果可使用不同的总线</a:t>
            </a:r>
            <a:endParaRPr lang="zh-CN" altLang="en-US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706" name="矩形 7"/>
          <p:cNvSpPr/>
          <p:nvPr/>
        </p:nvSpPr>
        <p:spPr>
          <a:xfrm>
            <a:off x="242888" y="5894388"/>
            <a:ext cx="8659812" cy="953135"/>
          </a:xfrm>
          <a:prstGeom prst="rect">
            <a:avLst/>
          </a:prstGeom>
          <a:solidFill>
            <a:srgbClr val="FFFF85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问题：为什么要有总线旁路器？</a:t>
            </a:r>
            <a:endParaRPr lang="zh-CN" altLang="en-US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 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若</a:t>
            </a:r>
            <a:r>
              <a:rPr 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个数计算并存结果，需要几步操作，怎么做？</a:t>
            </a:r>
            <a:endParaRPr lang="en-US" altLang="zh-CN" sz="28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899795" y="1628775"/>
          <a:ext cx="7103745" cy="4151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486650" imgH="4781550" progId="Paint.Picture">
                  <p:embed/>
                </p:oleObj>
              </mc:Choice>
              <mc:Fallback>
                <p:oleObj name="" r:id="rId1" imgW="7486650" imgH="47815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9795" y="1628775"/>
                        <a:ext cx="7103745" cy="4151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8038"/>
          </a:xfrm>
        </p:spPr>
        <p:txBody>
          <a:bodyPr anchor="t" anchorCtr="0"/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+mj-cs"/>
              </a:rPr>
              <a:t>课程设计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pic>
        <p:nvPicPr>
          <p:cNvPr id="30722" name="内容占位符 -214748260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175" y="1654175"/>
            <a:ext cx="8867775" cy="4705350"/>
          </a:xfrm>
        </p:spPr>
      </p:pic>
      <p:sp>
        <p:nvSpPr>
          <p:cNvPr id="4" name="文本框 3"/>
          <p:cNvSpPr txBox="1"/>
          <p:nvPr/>
        </p:nvSpPr>
        <p:spPr>
          <a:xfrm>
            <a:off x="3481388" y="3024188"/>
            <a:ext cx="1295400" cy="379412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74LS273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08650" y="3090863"/>
            <a:ext cx="1295400" cy="379412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74LS273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81450" y="4222750"/>
            <a:ext cx="2449513" cy="379413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位：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片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74LS181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5650" y="4419600"/>
            <a:ext cx="1295400" cy="825500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 algn="ctr"/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DR1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74LS373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3875" y="4419600"/>
            <a:ext cx="1295400" cy="825500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 algn="ctr"/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DR2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74LS373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4375" y="5438775"/>
            <a:ext cx="1363663" cy="377825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74LS244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3088" y="1981200"/>
            <a:ext cx="1196975" cy="379413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74LS244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65325" y="1981200"/>
            <a:ext cx="1195388" cy="379413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74LS244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24375" y="150813"/>
            <a:ext cx="1363663" cy="787400"/>
          </a:xfrm>
          <a:prstGeom prst="rect">
            <a:avLst/>
          </a:prstGeom>
          <a:solidFill>
            <a:srgbClr val="FFFF47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 algn="ctr"/>
            <a:r>
              <a:rPr lang="en-US" altLang="zh-CN" sz="36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K8</a:t>
            </a:r>
            <a:endParaRPr lang="en-US" altLang="zh-CN" sz="36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200650" y="938213"/>
            <a:ext cx="0" cy="71913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4518025" y="1019175"/>
            <a:ext cx="1365250" cy="377825"/>
          </a:xfrm>
          <a:prstGeom prst="rect">
            <a:avLst/>
          </a:prstGeom>
          <a:solidFill>
            <a:srgbClr val="D6ADFF"/>
          </a:solidFill>
          <a:ln w="9525">
            <a:noFill/>
          </a:ln>
        </p:spPr>
        <p:txBody>
          <a:bodyPr wrap="square" lIns="46990" tIns="0" rIns="0" bIns="0" anchor="ctr" anchorCtr="0"/>
          <a:p>
            <a:pPr marL="0" lvl="2" indent="0"/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74LS244</a:t>
            </a:r>
            <a:endParaRPr lang="en-US" altLang="zh-CN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67550" y="2360613"/>
            <a:ext cx="1987550" cy="1846262"/>
          </a:xfrm>
          <a:prstGeom prst="rect">
            <a:avLst/>
          </a:prstGeom>
          <a:noFill/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pPr marL="0" lvl="2" indent="0" algn="l">
              <a:buNone/>
            </a:pP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74LS273</a:t>
            </a:r>
            <a:endParaRPr lang="zh-CN" altLang="en-US" sz="240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lvl="2" indent="0" algn="l">
              <a:buNone/>
            </a:pP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位锁存器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cp=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上升沿时，数据锁存，</a:t>
            </a:r>
            <a:endParaRPr lang="zh-CN" altLang="en-US" sz="240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lvl="2" indent="0" algn="l">
              <a:buNone/>
            </a:pP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同时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数据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输出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3875" y="5581650"/>
            <a:ext cx="3563938" cy="1106488"/>
          </a:xfrm>
          <a:prstGeom prst="rect">
            <a:avLst/>
          </a:prstGeom>
          <a:noFill/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pPr marL="0" lvl="2" indent="0" algn="l">
              <a:buNone/>
            </a:pP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74LS373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位三态锁存器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cp=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上升沿时，数据锁存，</a:t>
            </a:r>
            <a:endParaRPr lang="zh-CN" altLang="en-US" sz="240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lvl="2" indent="0" algn="l">
              <a:buNone/>
            </a:pP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数据是否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输出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由</a:t>
            </a: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OC#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控制</a:t>
            </a:r>
            <a:endParaRPr lang="zh-CN" altLang="en-US" sz="24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16625" y="5438775"/>
            <a:ext cx="3127375" cy="738188"/>
          </a:xfrm>
          <a:prstGeom prst="rect">
            <a:avLst/>
          </a:prstGeom>
          <a:noFill/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pPr marL="0" lvl="2" indent="0" algn="l">
              <a:buNone/>
            </a:pP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74LS244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位三态门，</a:t>
            </a: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G# 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输出控制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40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02313" y="174625"/>
            <a:ext cx="2197100" cy="739775"/>
          </a:xfrm>
          <a:prstGeom prst="rect">
            <a:avLst/>
          </a:prstGeom>
          <a:noFill/>
          <a:ln w="9525">
            <a:noFill/>
          </a:ln>
        </p:spPr>
        <p:txBody>
          <a:bodyPr wrap="square" lIns="36195" tIns="0" rIns="0" bIns="0" anchor="t" anchorCtr="1">
            <a:spAutoFit/>
          </a:bodyPr>
          <a:p>
            <a:pPr marL="0" lvl="2" indent="0" algn="l">
              <a:buNone/>
            </a:pP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K8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位开关，可产生</a:t>
            </a:r>
            <a:r>
              <a:rPr lang="en-US" altLang="zh-CN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rPr>
              <a:t>位数据</a:t>
            </a:r>
            <a:endParaRPr lang="zh-CN" altLang="en-US" sz="2400">
              <a:solidFill>
                <a:srgbClr val="00B05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738" name="矩形 7"/>
          <p:cNvSpPr/>
          <p:nvPr/>
        </p:nvSpPr>
        <p:spPr>
          <a:xfrm>
            <a:off x="8099425" y="174625"/>
            <a:ext cx="955675" cy="522288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增加</a:t>
            </a:r>
            <a:endParaRPr lang="zh-CN" altLang="en-US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10" grpId="0" bldLvl="0" animBg="1"/>
      <p:bldP spid="8" grpId="0" bldLvl="0" animBg="1"/>
      <p:bldP spid="6" grpId="0" bldLvl="0" animBg="1"/>
      <p:bldP spid="11" grpId="0" bldLvl="0" animBg="1"/>
      <p:bldP spid="12" grpId="0" bldLvl="0" animBg="1"/>
      <p:bldP spid="13" grpId="0" bldLvl="0" animBg="1"/>
      <p:bldP spid="15" grpId="0" bldLvl="0" animBg="1"/>
      <p:bldP spid="17" grpId="0" bldLvl="0" animBg="1"/>
      <p:bldP spid="19" grpId="0"/>
      <p:bldP spid="20" grpId="0"/>
      <p:bldP spid="21" grpId="0"/>
      <p:bldP spid="2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文本框 7"/>
          <p:cNvSpPr txBox="1"/>
          <p:nvPr/>
        </p:nvSpPr>
        <p:spPr>
          <a:xfrm>
            <a:off x="352425" y="30163"/>
            <a:ext cx="8662988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74LS273  8</a:t>
            </a:r>
            <a:r>
              <a:rPr lang="zh-CN" altLang="en-US" sz="4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位锁存器  </a:t>
            </a:r>
            <a:endParaRPr lang="zh-CN" altLang="en-US" sz="44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1746" name="对象 4"/>
          <p:cNvGraphicFramePr/>
          <p:nvPr/>
        </p:nvGraphicFramePr>
        <p:xfrm>
          <a:off x="103188" y="798513"/>
          <a:ext cx="2673350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2880360" imgH="2087880" progId="Paint.Picture">
                  <p:embed/>
                </p:oleObj>
              </mc:Choice>
              <mc:Fallback>
                <p:oleObj name="" r:id="rId1" imgW="2880360" imgH="2087880" progId="Paint.Picture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188" y="798513"/>
                        <a:ext cx="2673350" cy="171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对象 9"/>
          <p:cNvGraphicFramePr/>
          <p:nvPr/>
        </p:nvGraphicFramePr>
        <p:xfrm>
          <a:off x="155575" y="2338388"/>
          <a:ext cx="2900363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1965960" imgH="3063240" progId="Paint.Picture">
                  <p:embed/>
                </p:oleObj>
              </mc:Choice>
              <mc:Fallback>
                <p:oleObj name="" r:id="rId3" imgW="1965960" imgH="3063240" progId="Paint.Picture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rcRect r="1567"/>
                      <a:stretch>
                        <a:fillRect/>
                      </a:stretch>
                    </p:blipFill>
                    <p:spPr>
                      <a:xfrm>
                        <a:off x="155575" y="2338388"/>
                        <a:ext cx="2900363" cy="445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对象 16"/>
          <p:cNvGraphicFramePr/>
          <p:nvPr/>
        </p:nvGraphicFramePr>
        <p:xfrm>
          <a:off x="6216650" y="720725"/>
          <a:ext cx="2619375" cy="226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1173480" imgH="640080" progId="Paint.Picture">
                  <p:embed/>
                </p:oleObj>
              </mc:Choice>
              <mc:Fallback>
                <p:oleObj name="" r:id="rId5" imgW="1173480" imgH="640080" progId="Paint.Picture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16650" y="720725"/>
                        <a:ext cx="2619375" cy="2268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对象 18"/>
          <p:cNvGraphicFramePr/>
          <p:nvPr/>
        </p:nvGraphicFramePr>
        <p:xfrm>
          <a:off x="2927350" y="798513"/>
          <a:ext cx="3138488" cy="167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7" imgW="3489960" imgH="1676400" progId="Paint.Picture">
                  <p:embed/>
                </p:oleObj>
              </mc:Choice>
              <mc:Fallback>
                <p:oleObj name="" r:id="rId7" imgW="3489960" imgH="167640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8"/>
                      <a:srcRect l="4128" r="6000"/>
                      <a:stretch>
                        <a:fillRect/>
                      </a:stretch>
                    </p:blipFill>
                    <p:spPr>
                      <a:xfrm>
                        <a:off x="2927350" y="798513"/>
                        <a:ext cx="3138488" cy="1677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文本框 20"/>
          <p:cNvSpPr txBox="1"/>
          <p:nvPr/>
        </p:nvSpPr>
        <p:spPr>
          <a:xfrm>
            <a:off x="4303713" y="3317875"/>
            <a:ext cx="4298950" cy="23066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MR#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复位端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  <a:p>
            <a:endParaRPr lang="en-US" altLang="zh-CN" sz="24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D0~D7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位数据输入端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Q0~Q7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位数据输出端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en-US" altLang="zh-CN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CP</a:t>
            </a:r>
            <a:r>
              <a:rPr lang="zh-CN" altLang="en-US" sz="24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：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sym typeface="宋体" panose="02010600030101010101" pitchFamily="2" charset="-122"/>
              </a:rPr>
              <a:t>锁存控制端（上升沿有效）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751" name="椭圆 1"/>
          <p:cNvSpPr/>
          <p:nvPr/>
        </p:nvSpPr>
        <p:spPr>
          <a:xfrm>
            <a:off x="2586038" y="6018213"/>
            <a:ext cx="576262" cy="431800"/>
          </a:xfrm>
          <a:prstGeom prst="ellipse">
            <a:avLst/>
          </a:prstGeom>
          <a:solidFill>
            <a:srgbClr val="FFFF85">
              <a:alpha val="42999"/>
            </a:srgbClr>
          </a:solidFill>
          <a:ln w="476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40" tIns="45720" rIns="91440" bIns="45720" anchor="t" anchorCtr="0"/>
          <a:p>
            <a:pPr>
              <a:buSzTx/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2" name="矩形 7"/>
          <p:cNvSpPr/>
          <p:nvPr/>
        </p:nvSpPr>
        <p:spPr>
          <a:xfrm>
            <a:off x="7556500" y="185738"/>
            <a:ext cx="955675" cy="522287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增加</a:t>
            </a:r>
            <a:endParaRPr lang="zh-CN" altLang="en-US" sz="28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dynamicNum"/>
</p:tagLst>
</file>

<file path=ppt/tags/tag10.xml><?xml version="1.0" encoding="utf-8"?>
<p:tagLst xmlns:p="http://schemas.openxmlformats.org/presentationml/2006/main">
  <p:tag name="KSO_WM_TEMPLATE_CATEGORY" val="custom"/>
  <p:tag name="KSO_WM_TEMPLATE_INDEX" val="159"/>
</p:tagLst>
</file>

<file path=ppt/tags/tag11.xml><?xml version="1.0" encoding="utf-8"?>
<p:tagLst xmlns:p="http://schemas.openxmlformats.org/presentationml/2006/main">
  <p:tag name="KSO_WM_TEMPLATE_CATEGORY" val="custom"/>
  <p:tag name="KSO_WM_TEMPLATE_INDEX" val="159"/>
</p:tagLst>
</file>

<file path=ppt/tags/tag12.xml><?xml version="1.0" encoding="utf-8"?>
<p:tagLst xmlns:p="http://schemas.openxmlformats.org/presentationml/2006/main">
  <p:tag name="KSO_WM_TEMPLATE_CATEGORY" val="custom"/>
  <p:tag name="KSO_WM_TEMPLATE_INDEX" val="159"/>
</p:tagLst>
</file>

<file path=ppt/tags/tag13.xml><?xml version="1.0" encoding="utf-8"?>
<p:tagLst xmlns:p="http://schemas.openxmlformats.org/presentationml/2006/main">
  <p:tag name="KSO_WM_UNIT_PLACING_PICTURE_USER_VIEWPORT" val="{&quot;height&quot;:5105,&quot;width&quot;:11170}"/>
</p:tagLst>
</file>

<file path=ppt/tags/tag14.xml><?xml version="1.0" encoding="utf-8"?>
<p:tagLst xmlns:p="http://schemas.openxmlformats.org/presentationml/2006/main">
  <p:tag name="COMMONDATA" val="eyJoZGlkIjoiZTA1OGViMDJjMGQzMThmMGQ1YTI1NDM3MGFlZjFjZWYifQ=="/>
  <p:tag name="commondata" val="eyJoZGlkIjoiZDk3NmJkYjNkZGMzMmIwNWRmZThiNjcyN2RhNzBiOWUifQ=="/>
</p:tagLst>
</file>

<file path=ppt/tags/tag2.xml><?xml version="1.0" encoding="utf-8"?>
<p:tagLst xmlns:p="http://schemas.openxmlformats.org/presentationml/2006/main">
  <p:tag name="KSO_WM_UNIT_TABLE_BEAUTIFY" val="smartTable{8e144b11-3836-4529-9434-9bfe4dc203c2}"/>
</p:tagLst>
</file>

<file path=ppt/tags/tag3.xml><?xml version="1.0" encoding="utf-8"?>
<p:tagLst xmlns:p="http://schemas.openxmlformats.org/presentationml/2006/main">
  <p:tag name="KSO_WM_UNIT_PLACING_PICTURE_USER_VIEWPORT" val="{&quot;height&quot;:4003,&quot;width&quot;:7286}"/>
</p:tagLst>
</file>

<file path=ppt/tags/tag4.xml><?xml version="1.0" encoding="utf-8"?>
<p:tagLst xmlns:p="http://schemas.openxmlformats.org/presentationml/2006/main">
  <p:tag name="KSO_WM_UNIT_PLACING_PICTURE_USER_VIEWPORT" val="{&quot;height&quot;:7842.499212598425,&quot;width&quot;:8765}"/>
</p:tagLst>
</file>

<file path=ppt/tags/tag5.xml><?xml version="1.0" encoding="utf-8"?>
<p:tagLst xmlns:p="http://schemas.openxmlformats.org/presentationml/2006/main">
  <p:tag name="KSO_WM_UNIT_PLACING_PICTURE_USER_VIEWPORT" val="{&quot;height&quot;:5641,&quot;width&quot;:4674}"/>
</p:tagLst>
</file>

<file path=ppt/tags/tag6.xml><?xml version="1.0" encoding="utf-8"?>
<p:tagLst xmlns:p="http://schemas.openxmlformats.org/presentationml/2006/main">
  <p:tag name="KSO_WM_UNIT_PLACING_PICTURE_USER_VIEWPORT" val="{&quot;height&quot;:8840,&quot;width&quot;:13497.500787401576}"/>
</p:tagLst>
</file>

<file path=ppt/tags/tag7.xml><?xml version="1.0" encoding="utf-8"?>
<p:tagLst xmlns:p="http://schemas.openxmlformats.org/presentationml/2006/main">
  <p:tag name="KSO_WM_UNIT_PLACING_PICTURE_USER_VIEWPORT" val="{&quot;height&quot;:9357,&quot;width&quot;:6355}"/>
</p:tagLst>
</file>

<file path=ppt/tags/tag8.xml><?xml version="1.0" encoding="utf-8"?>
<p:tagLst xmlns:p="http://schemas.openxmlformats.org/presentationml/2006/main">
  <p:tag name="KSO_WM_UNIT_PLACING_PICTURE_USER_VIEWPORT" val="{&quot;height&quot;:9357,&quot;width&quot;:6355}"/>
</p:tagLst>
</file>

<file path=ppt/tags/tag9.xml><?xml version="1.0" encoding="utf-8"?>
<p:tagLst xmlns:p="http://schemas.openxmlformats.org/presentationml/2006/main">
  <p:tag name="KSO_WM_UNIT_PLACING_PICTURE_USER_VIEWPORT" val="{&quot;height&quot;:9357,&quot;width&quot;:6355}"/>
</p:tagLst>
</file>

<file path=ppt/theme/theme1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chemeClr val="accent1">
            <a:lumMod val="60000"/>
            <a:lumOff val="40000"/>
          </a:schemeClr>
        </a:solidFill>
      </a:spPr>
      <a:bodyPr wrap="square" lIns="36195" tIns="0" rIns="0" bIns="0" rtlCol="0" anchor="t" anchorCtr="1">
        <a:spAutoFit/>
      </a:bodyPr>
      <a:lstStyle>
        <a:defPPr marL="693420" lvl="2" indent="0" algn="l" eaLnBrk="1" hangingPunct="1">
          <a:buNone/>
          <a:defRPr lang="zh-CN" altLang="en-US" sz="3200">
            <a:solidFill>
              <a:srgbClr val="FF00FF"/>
            </a:solidFill>
            <a:latin typeface="黑体" panose="02010609060101010101" charset="-122"/>
            <a:ea typeface="黑体" panose="02010609060101010101" charset="-122"/>
            <a:cs typeface="黑体" panose="02010609060101010101" charset="-122"/>
          </a:defRPr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chemeClr val="accent1">
            <a:lumMod val="60000"/>
            <a:lumOff val="40000"/>
          </a:schemeClr>
        </a:solidFill>
      </a:spPr>
      <a:bodyPr wrap="square" lIns="36195" tIns="0" rIns="0" bIns="0" rtlCol="0" anchor="t" anchorCtr="1">
        <a:spAutoFit/>
      </a:bodyPr>
      <a:lstStyle>
        <a:defPPr marL="693420" lvl="2" indent="0" algn="l" eaLnBrk="1" hangingPunct="1">
          <a:buNone/>
          <a:defRPr lang="zh-CN" altLang="en-US" sz="3200">
            <a:solidFill>
              <a:srgbClr val="FF00FF"/>
            </a:solidFill>
            <a:latin typeface="黑体" panose="02010609060101010101" charset="-122"/>
            <a:ea typeface="黑体" panose="02010609060101010101" charset="-122"/>
            <a:cs typeface="黑体" panose="02010609060101010101" charset="-122"/>
          </a:defRPr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solidFill>
          <a:schemeClr val="accent1">
            <a:lumMod val="60000"/>
            <a:lumOff val="40000"/>
          </a:schemeClr>
        </a:solidFill>
      </a:spPr>
      <a:bodyPr wrap="square" lIns="36195" tIns="0" rIns="0" bIns="0" rtlCol="0" anchor="t" anchorCtr="1">
        <a:spAutoFit/>
      </a:bodyPr>
      <a:lstStyle>
        <a:defPPr marL="693420" lvl="2" indent="0" algn="l" eaLnBrk="1" hangingPunct="1">
          <a:buNone/>
          <a:defRPr lang="zh-CN" altLang="en-US" sz="3200">
            <a:solidFill>
              <a:srgbClr val="FF00FF"/>
            </a:solidFill>
            <a:latin typeface="黑体" panose="02010609060101010101" charset="-122"/>
            <a:ea typeface="黑体" panose="02010609060101010101" charset="-122"/>
            <a:cs typeface="黑体" panose="02010609060101010101" charset="-122"/>
          </a:defRPr>
        </a:defPPr>
      </a:lstStyle>
    </a:tx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18918</Words>
  <Application>WPS 演示</Application>
  <PresentationFormat>全屏显示(4:3)</PresentationFormat>
  <Paragraphs>1849</Paragraphs>
  <Slides>120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120</vt:i4>
      </vt:variant>
    </vt:vector>
  </HeadingPairs>
  <TitlesOfParts>
    <vt:vector size="158" baseType="lpstr">
      <vt:lpstr>Arial</vt:lpstr>
      <vt:lpstr>宋体</vt:lpstr>
      <vt:lpstr>Wingdings</vt:lpstr>
      <vt:lpstr>黑体</vt:lpstr>
      <vt:lpstr>Times New Roman</vt:lpstr>
      <vt:lpstr>Wingdings</vt:lpstr>
      <vt:lpstr>方正舒体</vt:lpstr>
      <vt:lpstr>微软雅黑</vt:lpstr>
      <vt:lpstr>Arial Unicode MS</vt:lpstr>
      <vt:lpstr>楷体</vt:lpstr>
      <vt:lpstr>汉仪雅酷黑简</vt:lpstr>
      <vt:lpstr>汉仪铸字美心体简</vt:lpstr>
      <vt:lpstr>方正粗黑宋简体</vt:lpstr>
      <vt:lpstr>华文彩云</vt:lpstr>
      <vt:lpstr>1_Network</vt:lpstr>
      <vt:lpstr>2_Network</vt:lpstr>
      <vt:lpstr>3_Network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Equation.3</vt:lpstr>
      <vt:lpstr>Paint.Picture</vt:lpstr>
      <vt:lpstr>Paint.Picture</vt:lpstr>
      <vt:lpstr>Paint.Picture</vt:lpstr>
      <vt:lpstr>Paint.Picture</vt:lpstr>
      <vt:lpstr>第二章 运算方法和运算器</vt:lpstr>
      <vt:lpstr>第二章 运算方法和运算器</vt:lpstr>
      <vt:lpstr>2.1 数据与文字的表示方法</vt:lpstr>
      <vt:lpstr>2.1.1 数据格式</vt:lpstr>
      <vt:lpstr>1、定点纯小数</vt:lpstr>
      <vt:lpstr>PowerPoint 演示文稿</vt:lpstr>
      <vt:lpstr>2.1.1数据格式</vt:lpstr>
      <vt:lpstr>2.1.1数据格式</vt:lpstr>
      <vt:lpstr>2.1.1数据格式</vt:lpstr>
      <vt:lpstr>2.1.1数据格式</vt:lpstr>
      <vt:lpstr>2.1.1 数据格式</vt:lpstr>
      <vt:lpstr>2.1.2 数的机器码表示</vt:lpstr>
      <vt:lpstr>1、原码表示法</vt:lpstr>
      <vt:lpstr>1、原码表示法</vt:lpstr>
      <vt:lpstr>原码特点</vt:lpstr>
      <vt:lpstr>2.补码表示法</vt:lpstr>
      <vt:lpstr>3、反码表示法</vt:lpstr>
      <vt:lpstr>PowerPoint 演示文稿</vt:lpstr>
      <vt:lpstr>4、移码表示法（阶码）</vt:lpstr>
      <vt:lpstr>5、浮点数的机器表示</vt:lpstr>
      <vt:lpstr>IEEE754标准：单精度32位浮点</vt:lpstr>
      <vt:lpstr>IEEE754标准：双精度64位浮点</vt:lpstr>
      <vt:lpstr>特殊浮点数</vt:lpstr>
      <vt:lpstr>规格化浮点数 </vt:lpstr>
      <vt:lpstr>2.1.1数据格式</vt:lpstr>
      <vt:lpstr>2.1.1数据格式</vt:lpstr>
      <vt:lpstr>例2.7、以定点整数为例,用数轴形式说明原码、反码、补码表示范围和可能的数码组合情况。 </vt:lpstr>
      <vt:lpstr>例2.8 将十进制真值(－127,－1,0,＋1,＋127)列表表示成二进制数及原码、反码、补码、移码值</vt:lpstr>
      <vt:lpstr>例2.9、设机器字长16位,定点表示,尾数15位，数符1位，问定点原码整数表示时,最大正数是多少?最小负数是多少?</vt:lpstr>
      <vt:lpstr>2.1.3  字符和字符串的表示方法</vt:lpstr>
      <vt:lpstr>ASCII 字符编码表</vt:lpstr>
      <vt:lpstr>2.1.4 汉字的表示方法</vt:lpstr>
      <vt:lpstr>2.1.5 校验码 -- 奇偶校验</vt:lpstr>
      <vt:lpstr>例2.11、已知下表中左面一栏有5个字节的数据，请分别用奇校验和偶校验进行编码，填在中间一栏和右面一栏。</vt:lpstr>
      <vt:lpstr>作业</vt:lpstr>
      <vt:lpstr>2.2  定点加法、减法运算</vt:lpstr>
      <vt:lpstr>2.2.1补码加法</vt:lpstr>
      <vt:lpstr>2.2.1补码加法</vt:lpstr>
      <vt:lpstr>2.2.2补码减法</vt:lpstr>
      <vt:lpstr>2.2.2补码减法</vt:lpstr>
      <vt:lpstr>2.2.3 溢出概念与检测方法</vt:lpstr>
      <vt:lpstr>2.2.3溢出概念与检测方法</vt:lpstr>
      <vt:lpstr>2.2.3溢出概念与检测方法</vt:lpstr>
      <vt:lpstr>溢出的概念：超出数的表示范围</vt:lpstr>
      <vt:lpstr>溢出检测方法</vt:lpstr>
      <vt:lpstr>溢出检测：双符号位法</vt:lpstr>
      <vt:lpstr>溢出检测：双符号位法</vt:lpstr>
      <vt:lpstr>2.2.3溢出概念与检测方法</vt:lpstr>
      <vt:lpstr>2.2.4 基本的二进制加法/减法器</vt:lpstr>
      <vt:lpstr>PowerPoint 演示文稿</vt:lpstr>
      <vt:lpstr>PowerPoint 演示文稿</vt:lpstr>
      <vt:lpstr>2.2.4 基本的二进制加法/减法器</vt:lpstr>
      <vt:lpstr>2.2.4 基本的二进制加法/减法器</vt:lpstr>
      <vt:lpstr>2.2.4 基本的二进制加法/减法器</vt:lpstr>
      <vt:lpstr>PowerPoint 演示文稿</vt:lpstr>
      <vt:lpstr>作业</vt:lpstr>
      <vt:lpstr>2.3 定点乘法运算</vt:lpstr>
      <vt:lpstr>原码并行乘法</vt:lpstr>
      <vt:lpstr>1、人工算法与机器算法的同异性</vt:lpstr>
      <vt:lpstr>2、不带符号位的阵列乘法器</vt:lpstr>
      <vt:lpstr>2、不带符号位的阵列乘法器</vt:lpstr>
      <vt:lpstr>PowerPoint 演示文稿</vt:lpstr>
      <vt:lpstr>3、带符号位的阵列乘法器</vt:lpstr>
      <vt:lpstr>3、带符号的阵列乘法器</vt:lpstr>
      <vt:lpstr>3、带符号的阵列乘法器 </vt:lpstr>
      <vt:lpstr>3、带符号的阵列乘法器 </vt:lpstr>
      <vt:lpstr>PowerPoint 演示文稿</vt:lpstr>
      <vt:lpstr>PowerPoint 演示文稿</vt:lpstr>
      <vt:lpstr>作业</vt:lpstr>
      <vt:lpstr>2.4  定点除法运算</vt:lpstr>
      <vt:lpstr>2.4.1 原码除法算法原理</vt:lpstr>
      <vt:lpstr>除法（手工计算）</vt:lpstr>
      <vt:lpstr>原码除法</vt:lpstr>
      <vt:lpstr>PowerPoint 演示文稿</vt:lpstr>
      <vt:lpstr>2.4.2 并行除法器</vt:lpstr>
      <vt:lpstr>PowerPoint 演示文稿</vt:lpstr>
      <vt:lpstr>作业</vt:lpstr>
      <vt:lpstr>2.5  定点运算器的组成</vt:lpstr>
      <vt:lpstr>2.5.1 逻辑运算</vt:lpstr>
      <vt:lpstr>1、逻辑非运算（逐位求反）</vt:lpstr>
      <vt:lpstr>2、逻辑加运算（或）</vt:lpstr>
      <vt:lpstr>3、逻辑乘运算 （与）</vt:lpstr>
      <vt:lpstr>4、逻辑异运算（异或）</vt:lpstr>
      <vt:lpstr>2.5.2 多功能算术/逻辑运算单元ALU</vt:lpstr>
      <vt:lpstr>1、ALU基本思想</vt:lpstr>
      <vt:lpstr>PowerPoint 演示文稿</vt:lpstr>
      <vt:lpstr>PowerPoint 演示文稿</vt:lpstr>
      <vt:lpstr>PowerPoint 演示文稿</vt:lpstr>
      <vt:lpstr>PowerPoint 演示文稿</vt:lpstr>
      <vt:lpstr>用4个181，构成一个16位ALU</vt:lpstr>
      <vt:lpstr>成组先行进位部件CLA （74182）</vt:lpstr>
      <vt:lpstr>32位 ：2个全先行进位的16位 74LS182</vt:lpstr>
      <vt:lpstr>2.5.3内部总线</vt:lpstr>
      <vt:lpstr>2.5.3 内部总线</vt:lpstr>
      <vt:lpstr>ALU 3种基本总线结构</vt:lpstr>
      <vt:lpstr>ALU 3种基本总线结构</vt:lpstr>
      <vt:lpstr>PowerPoint 演示文稿</vt:lpstr>
      <vt:lpstr>课程设计</vt:lpstr>
      <vt:lpstr>PowerPoint 演示文稿</vt:lpstr>
      <vt:lpstr>PowerPoint 演示文稿</vt:lpstr>
      <vt:lpstr>PowerPoint 演示文稿</vt:lpstr>
      <vt:lpstr>作业</vt:lpstr>
      <vt:lpstr>2.6  浮点运算方法和浮点运算器</vt:lpstr>
      <vt:lpstr>2.6.1 浮点加法、减法运算</vt:lpstr>
      <vt:lpstr>2.6.1 浮点加法、减法运算</vt:lpstr>
      <vt:lpstr>PowerPoint 演示文稿</vt:lpstr>
      <vt:lpstr>2.6.1 浮点加法、减法运算</vt:lpstr>
      <vt:lpstr>2.6.1 浮点加法、减法运算</vt:lpstr>
      <vt:lpstr>课堂练习</vt:lpstr>
      <vt:lpstr>课堂练习</vt:lpstr>
      <vt:lpstr>浮点加减运算操作流程</vt:lpstr>
      <vt:lpstr>2.6.2 浮点乘法和除法运算</vt:lpstr>
      <vt:lpstr>PowerPoint 演示文稿</vt:lpstr>
      <vt:lpstr>PowerPoint 演示文稿</vt:lpstr>
      <vt:lpstr>2.6.3 浮点运算流水线</vt:lpstr>
      <vt:lpstr>复习：第二章 运算方法和运算器</vt:lpstr>
      <vt:lpstr>复习：第二章 运算方法和运算器</vt:lpstr>
      <vt:lpstr>复习：第二章 运算方法和运算器</vt:lpstr>
      <vt:lpstr>第二章 运算方法和运算器</vt:lpstr>
      <vt:lpstr>作业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计算机组成原理</dc:title>
  <dc:creator>杨旭东</dc:creator>
  <cp:lastModifiedBy>李艳军（杨林妈妈）</cp:lastModifiedBy>
  <cp:revision>227</cp:revision>
  <dcterms:created xsi:type="dcterms:W3CDTF">2008-05-19T20:45:00Z</dcterms:created>
  <dcterms:modified xsi:type="dcterms:W3CDTF">2024-09-02T04:08:48Z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B34AA3EDFFA742DE8ADDFF4CA9918D32</vt:lpwstr>
  </property>
</Properties>
</file>